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20" r:id="rId6"/>
    <p:sldId id="260" r:id="rId7"/>
    <p:sldId id="273" r:id="rId8"/>
    <p:sldId id="321" r:id="rId9"/>
    <p:sldId id="322" r:id="rId10"/>
    <p:sldId id="323" r:id="rId11"/>
    <p:sldId id="324" r:id="rId12"/>
    <p:sldId id="279" r:id="rId13"/>
    <p:sldId id="295" r:id="rId14"/>
    <p:sldId id="298" r:id="rId15"/>
    <p:sldId id="325" r:id="rId16"/>
    <p:sldId id="300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3" r:id="rId34"/>
    <p:sldId id="342" r:id="rId35"/>
    <p:sldId id="344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FF9999"/>
    <a:srgbClr val="FF9966"/>
    <a:srgbClr val="FEFDE6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21C7C-6CCD-456A-A0AA-1215F2D8C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3A85B4-5A01-72CB-C019-294A9E24A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6E513-B1D7-7EA2-F893-247F43AD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B0D8E-8241-053F-C2CD-99FF26F1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42C0AB-39FB-5F11-95FA-6737B5F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251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352C0-3E5C-BAAA-85D6-97B8480F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88ABB3-B818-BF45-D6E1-C916366ED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CB3C80-DBB0-7AE5-4D3C-B69BCAEA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FA82C-6E17-FBEE-B858-807612F9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AD9A8-C737-702C-74BC-8E8A41F8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87728C-1BD7-8733-7AD6-90D4FDE49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0EBFE1-0C9A-E944-2A10-8AAC31A8F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455BE-4BAC-AF42-2F9F-3A883BAD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A8EAB1-F24F-7C6C-3201-31ABEE9C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D0665-753F-EC2A-0018-A488A994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34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53325-5D10-7E2D-FC73-BF50DE0F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72540-32DA-2E00-E61C-F916019B9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7535F-93E9-0247-DC0C-9E2ED81A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3167C-440A-75C9-D30A-9DA7464B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B98B12-F33F-DF0F-A3E8-58DCA16D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71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817F5-57D9-84B3-6854-6C0F7DC1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29DA68-F471-5816-91CD-51DE8F853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B06413-FE31-4CC8-8BB2-4F4D63AF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61C78-F515-3E1D-8F86-25EC531F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BEB33-FE01-53BA-1DC9-3BFFA745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50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83EC5-1DDB-524F-EBF3-676A2DCB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86AA2-AC22-71F0-4FE1-794359872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E77D99-A2BE-9CA3-E18A-DE1666DB0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D49982-4549-368F-BB07-A82A9727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17412D-79FE-6A54-74EE-EE244AA6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CE630-BC63-822B-AB77-094C58F8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02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5F9FE-C71E-EC93-42E4-C567E93A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FAED59-9FA6-2172-C3F8-D653C9EC4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B1F73D-93DC-5F4B-83F8-C061A8291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158EED-E294-4AC7-590F-8C23E1F4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0FCE12-4F4B-8ADC-9F39-FD7FF5F8A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63E9B6-3A0F-7EAF-C2AD-8D7971A7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EEB64B-41F4-BB42-483C-80A63042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647191-AA0D-AC66-A38B-6943EAC1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56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7EC45-1378-70E6-2450-874C3B9C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C6DF01-FF1F-4CB5-373C-C11F7E7D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1730A1-ADC3-3AF8-1E71-D0E8B1FB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1DB519-214D-8F90-D65A-03E17ACA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8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B57B35-679C-A343-D330-44B057C0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59006B-7EB5-1F12-1739-5342774F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906D22-5CAB-F684-8A57-EC6194B0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37605-11E1-441E-2745-9C72774E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794560-AA61-D27D-1037-36AE8FC7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E7FDAC-97D5-F542-41EE-46735B72E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0EDAC9-8447-208D-7066-8E864756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CA11B6-9B83-6FF7-EA46-FC00F034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B66D42-0641-DB06-F1CD-CEB6FA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3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1815B-3170-3D39-78A4-0C6654DA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9A68DD-6C90-DAD8-E42E-04AC88217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872BCD-6226-5D54-AAB1-B47705F8A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83619-2616-EB0D-7D05-781996E9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57ED8B-447F-F4EE-1A86-B239F633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70E2D6-668D-13FF-B13A-9E95296B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8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082A42-B3ED-9BB5-589A-3C6393BE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672E9-9D62-DA59-B83B-54E6C2BA0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DD6D0-600A-73A1-EC39-AE9BB762D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515C0-CD77-45C7-B4FD-5829AFC60F1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C8B7D9-DD58-535C-7624-A522AEAD0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994CC6-4C0C-950B-3E8B-A210525F4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94579C-BAB7-4616-9FC2-1787F3002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49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60AF91-0C54-DC41-6170-C47A0368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t="2276" r="707" b="15880"/>
          <a:stretch/>
        </p:blipFill>
        <p:spPr bwMode="auto">
          <a:xfrm>
            <a:off x="-1" y="1322186"/>
            <a:ext cx="12192001" cy="42288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966201-3EC4-2B6C-96BF-A370972C70EF}"/>
              </a:ext>
            </a:extLst>
          </p:cNvPr>
          <p:cNvSpPr txBox="1"/>
          <p:nvPr/>
        </p:nvSpPr>
        <p:spPr>
          <a:xfrm>
            <a:off x="1322032" y="5679420"/>
            <a:ext cx="3816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MPLv2.0</a:t>
            </a:r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灵巧手的抓握场景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76822E-45A6-1FA0-6416-70662454CC3F}"/>
              </a:ext>
            </a:extLst>
          </p:cNvPr>
          <p:cNvSpPr txBox="1"/>
          <p:nvPr/>
        </p:nvSpPr>
        <p:spPr>
          <a:xfrm>
            <a:off x="7825539" y="5679420"/>
            <a:ext cx="3816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shadow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灵巧手的运动展示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31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610691-8D0F-2F65-674C-7C62FCEDF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0286" r="7669" b="5014"/>
          <a:stretch/>
        </p:blipFill>
        <p:spPr bwMode="auto">
          <a:xfrm>
            <a:off x="3595240" y="0"/>
            <a:ext cx="5056506" cy="40352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74634D70-A611-3F2D-552A-F395220C8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b="35508"/>
          <a:stretch/>
        </p:blipFill>
        <p:spPr>
          <a:xfrm>
            <a:off x="0" y="4198488"/>
            <a:ext cx="12190420" cy="20333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D78BF7-798B-EE37-947F-359C0D7C7EF3}"/>
              </a:ext>
            </a:extLst>
          </p:cNvPr>
          <p:cNvSpPr/>
          <p:nvPr/>
        </p:nvSpPr>
        <p:spPr>
          <a:xfrm>
            <a:off x="7628466" y="5770219"/>
            <a:ext cx="1023279" cy="3622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7F52CF-45B1-802F-A3E5-8706094E21D0}"/>
              </a:ext>
            </a:extLst>
          </p:cNvPr>
          <p:cNvSpPr/>
          <p:nvPr/>
        </p:nvSpPr>
        <p:spPr>
          <a:xfrm>
            <a:off x="9241918" y="5692775"/>
            <a:ext cx="1023279" cy="3336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2C1EF4-4A6E-4710-63CA-132A188682C0}"/>
              </a:ext>
            </a:extLst>
          </p:cNvPr>
          <p:cNvSpPr txBox="1"/>
          <p:nvPr/>
        </p:nvSpPr>
        <p:spPr>
          <a:xfrm>
            <a:off x="3046382" y="3907861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6365" algn="ctr"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手指回弹结构剖面位置图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D2FBFA-0C01-4359-F9C1-95D350F79409}"/>
              </a:ext>
            </a:extLst>
          </p:cNvPr>
          <p:cNvSpPr txBox="1"/>
          <p:nvPr/>
        </p:nvSpPr>
        <p:spPr>
          <a:xfrm>
            <a:off x="3046382" y="6271588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）手指回弹结构图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2D71737-8FEC-D80C-8C1B-6B87AA42137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631883" y="4495108"/>
            <a:ext cx="161013" cy="276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79131DB-BF0B-7E4C-15D9-DEA9CF100564}"/>
              </a:ext>
            </a:extLst>
          </p:cNvPr>
          <p:cNvSpPr txBox="1"/>
          <p:nvPr/>
        </p:nvSpPr>
        <p:spPr>
          <a:xfrm>
            <a:off x="1301750" y="4310442"/>
            <a:ext cx="133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回弹牵引绳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84370E9-BD69-8616-ACA7-5A0F62FEE81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7868129" y="5101167"/>
            <a:ext cx="230238" cy="614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9600737-FD8E-1195-9581-F60F19C2FFE6}"/>
              </a:ext>
            </a:extLst>
          </p:cNvPr>
          <p:cNvSpPr txBox="1"/>
          <p:nvPr/>
        </p:nvSpPr>
        <p:spPr>
          <a:xfrm>
            <a:off x="7316695" y="5715759"/>
            <a:ext cx="11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回复弹簧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70E4B94-DECC-4B47-857D-C90F4D5EA45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9369064" y="5101167"/>
            <a:ext cx="105036" cy="614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CC64D1B-D295-40A1-DE1B-85C115C6A77A}"/>
              </a:ext>
            </a:extLst>
          </p:cNvPr>
          <p:cNvSpPr txBox="1"/>
          <p:nvPr/>
        </p:nvSpPr>
        <p:spPr>
          <a:xfrm>
            <a:off x="8692428" y="5715759"/>
            <a:ext cx="135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弹簧固定绳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88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AI 生成的内容可能不正确。">
            <a:extLst>
              <a:ext uri="{FF2B5EF4-FFF2-40B4-BE49-F238E27FC236}">
                <a16:creationId xmlns:a16="http://schemas.microsoft.com/office/drawing/2014/main" id="{41FF1E43-E79C-0161-7AF8-DB14BA3D6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2" b="40359"/>
          <a:stretch/>
        </p:blipFill>
        <p:spPr>
          <a:xfrm>
            <a:off x="1654864" y="3040543"/>
            <a:ext cx="8882270" cy="10933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A5CD01-1154-4466-A460-EBA0833BD9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t="27182" r="35190" b="3579"/>
          <a:stretch/>
        </p:blipFill>
        <p:spPr bwMode="auto">
          <a:xfrm>
            <a:off x="4283707" y="0"/>
            <a:ext cx="3624585" cy="27041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6D8683-33C1-29FD-41F5-9427535F4C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3" t="15082" r="36881"/>
          <a:stretch/>
        </p:blipFill>
        <p:spPr bwMode="auto">
          <a:xfrm rot="16200000">
            <a:off x="5306433" y="1498118"/>
            <a:ext cx="1998969" cy="80228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2ACB8C8-54F9-BE4C-F3F5-D17E9550C7CC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353141" y="4732516"/>
            <a:ext cx="374559" cy="6523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721AF29-E38B-4F50-7966-D306D80B8AE4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3804384" y="4732516"/>
            <a:ext cx="142141" cy="81103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1321F59-160B-881C-C53B-70507C9FD659}"/>
              </a:ext>
            </a:extLst>
          </p:cNvPr>
          <p:cNvSpPr txBox="1"/>
          <p:nvPr/>
        </p:nvSpPr>
        <p:spPr>
          <a:xfrm>
            <a:off x="3047171" y="2684496"/>
            <a:ext cx="6097656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）手指弯曲牵引绳结构剖面位置图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1CB46C-1085-7688-B4D0-87EDE34A77DE}"/>
              </a:ext>
            </a:extLst>
          </p:cNvPr>
          <p:cNvSpPr txBox="1"/>
          <p:nvPr/>
        </p:nvSpPr>
        <p:spPr>
          <a:xfrm>
            <a:off x="2937842" y="4040545"/>
            <a:ext cx="6097656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）手指弯曲牵引绳结构图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D775A8-E1FF-CD7C-577F-CD816CB3B24A}"/>
              </a:ext>
            </a:extLst>
          </p:cNvPr>
          <p:cNvSpPr txBox="1"/>
          <p:nvPr/>
        </p:nvSpPr>
        <p:spPr>
          <a:xfrm>
            <a:off x="2937842" y="6436676"/>
            <a:ext cx="6097656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）实物图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4DA79BA-D58B-6494-A823-F0345FD68273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3381422" y="3105546"/>
            <a:ext cx="219028" cy="456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4EB643-642C-B8B2-FE4F-59F5C0F453C9}"/>
              </a:ext>
            </a:extLst>
          </p:cNvPr>
          <p:cNvSpPr txBox="1"/>
          <p:nvPr/>
        </p:nvSpPr>
        <p:spPr>
          <a:xfrm>
            <a:off x="2002056" y="2920880"/>
            <a:ext cx="13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手指驱动绳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3897F8-B033-AA32-4BC3-6AC4EF6080FA}"/>
              </a:ext>
            </a:extLst>
          </p:cNvPr>
          <p:cNvSpPr/>
          <p:nvPr/>
        </p:nvSpPr>
        <p:spPr>
          <a:xfrm>
            <a:off x="2561487" y="4612462"/>
            <a:ext cx="11557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9D0645-824A-A3C8-CBEC-D64F39EB37BC}"/>
              </a:ext>
            </a:extLst>
          </p:cNvPr>
          <p:cNvSpPr txBox="1"/>
          <p:nvPr/>
        </p:nvSpPr>
        <p:spPr>
          <a:xfrm>
            <a:off x="2474289" y="4547850"/>
            <a:ext cx="133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手指八字绳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117438-0346-F1E5-2B1E-3753838B96B7}"/>
              </a:ext>
            </a:extLst>
          </p:cNvPr>
          <p:cNvSpPr/>
          <p:nvPr/>
        </p:nvSpPr>
        <p:spPr>
          <a:xfrm>
            <a:off x="4127706" y="4614390"/>
            <a:ext cx="1120775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F0CCBA-1C57-4630-2B03-E38B1B55D1C4}"/>
              </a:ext>
            </a:extLst>
          </p:cNvPr>
          <p:cNvSpPr txBox="1"/>
          <p:nvPr/>
        </p:nvSpPr>
        <p:spPr>
          <a:xfrm>
            <a:off x="4023046" y="4547850"/>
            <a:ext cx="13300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手指驱动绳</a:t>
            </a:r>
          </a:p>
        </p:txBody>
      </p:sp>
    </p:spTree>
    <p:extLst>
      <p:ext uri="{BB962C8B-B14F-4D97-AF65-F5344CB8AC3E}">
        <p14:creationId xmlns:p14="http://schemas.microsoft.com/office/powerpoint/2010/main" val="274843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45B163B6-D839-66E2-5B69-7BBC23A0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46"/>
            <a:ext cx="12192000" cy="5979708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9885E03-DF6F-BB7E-ED28-FF6AAA1E5472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635501" y="2978298"/>
            <a:ext cx="584406" cy="191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846C136-F9C9-E9C9-AD56-502B86C13F80}"/>
              </a:ext>
            </a:extLst>
          </p:cNvPr>
          <p:cNvSpPr txBox="1"/>
          <p:nvPr/>
        </p:nvSpPr>
        <p:spPr>
          <a:xfrm>
            <a:off x="3970868" y="2608966"/>
            <a:ext cx="132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摇摆牵引绳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8A9F63D-251B-BA63-9401-7E3790E6A2AA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635501" y="2978298"/>
            <a:ext cx="664632" cy="688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AI 生成的内容可能不正确。">
            <a:extLst>
              <a:ext uri="{FF2B5EF4-FFF2-40B4-BE49-F238E27FC236}">
                <a16:creationId xmlns:a16="http://schemas.microsoft.com/office/drawing/2014/main" id="{86CD968B-8B63-23D8-C00C-5F9E01FE0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3" t="11004" r="35707" b="21840"/>
          <a:stretch/>
        </p:blipFill>
        <p:spPr>
          <a:xfrm>
            <a:off x="0" y="1183554"/>
            <a:ext cx="3349479" cy="3565063"/>
          </a:xfrm>
          <a:prstGeom prst="rect">
            <a:avLst/>
          </a:prstGeom>
        </p:spPr>
      </p:pic>
      <p:sp>
        <p:nvSpPr>
          <p:cNvPr id="4" name="箭头: 右弧形 3">
            <a:extLst>
              <a:ext uri="{FF2B5EF4-FFF2-40B4-BE49-F238E27FC236}">
                <a16:creationId xmlns:a16="http://schemas.microsoft.com/office/drawing/2014/main" id="{0B6016DC-6FD3-9C34-BFFA-60153687F6EA}"/>
              </a:ext>
            </a:extLst>
          </p:cNvPr>
          <p:cNvSpPr/>
          <p:nvPr/>
        </p:nvSpPr>
        <p:spPr>
          <a:xfrm>
            <a:off x="1925945" y="3548660"/>
            <a:ext cx="651026" cy="978538"/>
          </a:xfrm>
          <a:prstGeom prst="curvedLef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D51C8C92-4957-7FF6-2B23-9278389E4A09}"/>
              </a:ext>
            </a:extLst>
          </p:cNvPr>
          <p:cNvSpPr/>
          <p:nvPr/>
        </p:nvSpPr>
        <p:spPr>
          <a:xfrm>
            <a:off x="377696" y="3548660"/>
            <a:ext cx="1082330" cy="635324"/>
          </a:xfrm>
          <a:prstGeom prst="curved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箭头: 上弧形 5">
            <a:extLst>
              <a:ext uri="{FF2B5EF4-FFF2-40B4-BE49-F238E27FC236}">
                <a16:creationId xmlns:a16="http://schemas.microsoft.com/office/drawing/2014/main" id="{047E970B-4013-9CD5-CA1B-2108ADB474D6}"/>
              </a:ext>
            </a:extLst>
          </p:cNvPr>
          <p:cNvSpPr/>
          <p:nvPr/>
        </p:nvSpPr>
        <p:spPr>
          <a:xfrm>
            <a:off x="1674739" y="1381539"/>
            <a:ext cx="1082330" cy="635324"/>
          </a:xfrm>
          <a:prstGeom prst="curved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769DE73F-7844-C629-3815-A7A64F7F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2" t="13843" r="31522" b="21841"/>
          <a:stretch/>
        </p:blipFill>
        <p:spPr>
          <a:xfrm>
            <a:off x="3592750" y="1183554"/>
            <a:ext cx="4405204" cy="366467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54D99241-9DF7-57FB-BFBC-41B777C85074}"/>
              </a:ext>
            </a:extLst>
          </p:cNvPr>
          <p:cNvSpPr/>
          <p:nvPr/>
        </p:nvSpPr>
        <p:spPr>
          <a:xfrm rot="19701732">
            <a:off x="6020795" y="2475290"/>
            <a:ext cx="978408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示, 工程绘图&#10;&#10;AI 生成的内容可能不正确。">
            <a:extLst>
              <a:ext uri="{FF2B5EF4-FFF2-40B4-BE49-F238E27FC236}">
                <a16:creationId xmlns:a16="http://schemas.microsoft.com/office/drawing/2014/main" id="{6F5C4C54-0D5B-1D86-239A-BDD9C7A0A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0" t="12767" r="32762" b="20538"/>
          <a:stretch/>
        </p:blipFill>
        <p:spPr>
          <a:xfrm>
            <a:off x="7997954" y="1183554"/>
            <a:ext cx="3968760" cy="3657772"/>
          </a:xfrm>
          <a:prstGeom prst="rect">
            <a:avLst/>
          </a:prstGeom>
        </p:spPr>
      </p:pic>
      <p:sp>
        <p:nvSpPr>
          <p:cNvPr id="9" name="箭头: 左弧形 8">
            <a:extLst>
              <a:ext uri="{FF2B5EF4-FFF2-40B4-BE49-F238E27FC236}">
                <a16:creationId xmlns:a16="http://schemas.microsoft.com/office/drawing/2014/main" id="{0BD57C49-24D0-F094-F36C-B61A93D321C7}"/>
              </a:ext>
            </a:extLst>
          </p:cNvPr>
          <p:cNvSpPr/>
          <p:nvPr/>
        </p:nvSpPr>
        <p:spPr>
          <a:xfrm>
            <a:off x="8074541" y="2940584"/>
            <a:ext cx="731520" cy="1216152"/>
          </a:xfrm>
          <a:prstGeom prst="curved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276C710C-0447-DF00-1E60-95C34F801B44}"/>
              </a:ext>
            </a:extLst>
          </p:cNvPr>
          <p:cNvSpPr/>
          <p:nvPr/>
        </p:nvSpPr>
        <p:spPr>
          <a:xfrm>
            <a:off x="10598152" y="3862965"/>
            <a:ext cx="1216152" cy="731520"/>
          </a:xfrm>
          <a:prstGeom prst="curvedUp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638-6BFD-132B-E6A6-F18BC81D527A}"/>
              </a:ext>
            </a:extLst>
          </p:cNvPr>
          <p:cNvSpPr txBox="1"/>
          <p:nvPr/>
        </p:nvSpPr>
        <p:spPr>
          <a:xfrm>
            <a:off x="0" y="5213138"/>
            <a:ext cx="3707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）拇指万向节自由度展示图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7E2163-8117-16BD-5660-25347F9F23B1}"/>
              </a:ext>
            </a:extLst>
          </p:cNvPr>
          <p:cNvSpPr txBox="1"/>
          <p:nvPr/>
        </p:nvSpPr>
        <p:spPr>
          <a:xfrm>
            <a:off x="4096135" y="5213138"/>
            <a:ext cx="3398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）拇指万向节组装结构图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0F0013-E2B9-E79C-0EAC-710E8762F967}"/>
              </a:ext>
            </a:extLst>
          </p:cNvPr>
          <p:cNvSpPr txBox="1"/>
          <p:nvPr/>
        </p:nvSpPr>
        <p:spPr>
          <a:xfrm>
            <a:off x="7997954" y="5213138"/>
            <a:ext cx="3709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）四指万向节自由度展示图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72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510797A6-6C4F-A498-F69B-6FC55BC1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r="-842"/>
          <a:stretch/>
        </p:blipFill>
        <p:spPr>
          <a:xfrm>
            <a:off x="0" y="488011"/>
            <a:ext cx="12207154" cy="62010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CC27CD-8FC8-BAAA-DD0C-AE7B0509AAED}"/>
              </a:ext>
            </a:extLst>
          </p:cNvPr>
          <p:cNvSpPr txBox="1"/>
          <p:nvPr/>
        </p:nvSpPr>
        <p:spPr>
          <a:xfrm>
            <a:off x="8195388" y="1103243"/>
            <a:ext cx="118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食指掌骨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126268-3D5E-70FD-E51A-40E5727E96D4}"/>
              </a:ext>
            </a:extLst>
          </p:cNvPr>
          <p:cNvSpPr txBox="1"/>
          <p:nvPr/>
        </p:nvSpPr>
        <p:spPr>
          <a:xfrm>
            <a:off x="6096000" y="918577"/>
            <a:ext cx="118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中指掌骨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724F07-BA43-228C-A82F-E536C463DCDE}"/>
              </a:ext>
            </a:extLst>
          </p:cNvPr>
          <p:cNvSpPr txBox="1"/>
          <p:nvPr/>
        </p:nvSpPr>
        <p:spPr>
          <a:xfrm>
            <a:off x="4389564" y="1057724"/>
            <a:ext cx="146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无名指掌骨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C2E215-4282-7011-F896-46501F83C56D}"/>
              </a:ext>
            </a:extLst>
          </p:cNvPr>
          <p:cNvSpPr txBox="1"/>
          <p:nvPr/>
        </p:nvSpPr>
        <p:spPr>
          <a:xfrm>
            <a:off x="2942807" y="1417116"/>
            <a:ext cx="120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小指掌骨</a:t>
            </a:r>
          </a:p>
        </p:txBody>
      </p:sp>
    </p:spTree>
    <p:extLst>
      <p:ext uri="{BB962C8B-B14F-4D97-AF65-F5344CB8AC3E}">
        <p14:creationId xmlns:p14="http://schemas.microsoft.com/office/powerpoint/2010/main" val="380140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3009C2-76D8-694C-3F74-F51F2D5D2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1" r="31018"/>
          <a:stretch/>
        </p:blipFill>
        <p:spPr bwMode="auto">
          <a:xfrm>
            <a:off x="815011" y="785038"/>
            <a:ext cx="4299794" cy="52879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03C295-24C7-0CF3-F719-36544F123A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1" r="15549"/>
          <a:stretch/>
        </p:blipFill>
        <p:spPr bwMode="auto">
          <a:xfrm>
            <a:off x="5966793" y="1478444"/>
            <a:ext cx="5541315" cy="39011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86BA7B-3CA2-6BB4-2DCB-35A1F3585897}"/>
              </a:ext>
            </a:extLst>
          </p:cNvPr>
          <p:cNvSpPr txBox="1"/>
          <p:nvPr/>
        </p:nvSpPr>
        <p:spPr>
          <a:xfrm>
            <a:off x="-130863" y="5895958"/>
            <a:ext cx="609765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ts val="22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）手掌正面图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9057A0-3EB0-910E-5C4B-B7AD496ED335}"/>
              </a:ext>
            </a:extLst>
          </p:cNvPr>
          <p:cNvSpPr txBox="1"/>
          <p:nvPr/>
        </p:nvSpPr>
        <p:spPr>
          <a:xfrm>
            <a:off x="5410452" y="5885731"/>
            <a:ext cx="609765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ts val="22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）掌骨限位缠绕结构图</a:t>
            </a:r>
          </a:p>
        </p:txBody>
      </p:sp>
    </p:spTree>
    <p:extLst>
      <p:ext uri="{BB962C8B-B14F-4D97-AF65-F5344CB8AC3E}">
        <p14:creationId xmlns:p14="http://schemas.microsoft.com/office/powerpoint/2010/main" val="284171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49755838-1424-5FF2-8852-2206C684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8" t="17842" r="18723" b="10011"/>
          <a:stretch/>
        </p:blipFill>
        <p:spPr>
          <a:xfrm>
            <a:off x="8" y="1510748"/>
            <a:ext cx="7504043" cy="4303643"/>
          </a:xfrm>
          <a:prstGeom prst="rect">
            <a:avLst/>
          </a:prstGeom>
        </p:spPr>
      </p:pic>
      <p:pic>
        <p:nvPicPr>
          <p:cNvPr id="4" name="图片 3" descr="卡通人物&#10;&#10;AI 生成的内容可能不正确。">
            <a:extLst>
              <a:ext uri="{FF2B5EF4-FFF2-40B4-BE49-F238E27FC236}">
                <a16:creationId xmlns:a16="http://schemas.microsoft.com/office/drawing/2014/main" id="{69631839-0398-A5FC-411E-0FB928225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17842" r="35761" b="19508"/>
          <a:stretch/>
        </p:blipFill>
        <p:spPr>
          <a:xfrm>
            <a:off x="8812695" y="1510748"/>
            <a:ext cx="3389244" cy="3737113"/>
          </a:xfrm>
          <a:prstGeom prst="rect">
            <a:avLst/>
          </a:prstGeom>
        </p:spPr>
      </p:pic>
      <p:pic>
        <p:nvPicPr>
          <p:cNvPr id="6" name="图片 5" descr="图示, 工程绘图&#10;&#10;AI 生成的内容可能不正确。">
            <a:extLst>
              <a:ext uri="{FF2B5EF4-FFF2-40B4-BE49-F238E27FC236}">
                <a16:creationId xmlns:a16="http://schemas.microsoft.com/office/drawing/2014/main" id="{2048D05E-7295-5F92-724D-9C2231294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10505" r="11945" b="7506"/>
          <a:stretch/>
        </p:blipFill>
        <p:spPr>
          <a:xfrm>
            <a:off x="0" y="1510748"/>
            <a:ext cx="7898759" cy="430364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097FDD11-4697-E0EC-3F47-8817EF8BE6A1}"/>
              </a:ext>
            </a:extLst>
          </p:cNvPr>
          <p:cNvSpPr/>
          <p:nvPr/>
        </p:nvSpPr>
        <p:spPr>
          <a:xfrm>
            <a:off x="7136296" y="3429000"/>
            <a:ext cx="1676399" cy="6261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C8F421-3293-1B7C-254D-228022DBA81F}"/>
              </a:ext>
            </a:extLst>
          </p:cNvPr>
          <p:cNvSpPr txBox="1"/>
          <p:nvPr/>
        </p:nvSpPr>
        <p:spPr>
          <a:xfrm>
            <a:off x="1016000" y="2170907"/>
            <a:ext cx="99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手上腕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02632C-8B06-F08A-8A9C-7F8516A717CA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009569" y="2370962"/>
            <a:ext cx="442992" cy="531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7E8B8F0-EC14-EC22-2E34-03BB52A5173F}"/>
              </a:ext>
            </a:extLst>
          </p:cNvPr>
          <p:cNvSpPr txBox="1"/>
          <p:nvPr/>
        </p:nvSpPr>
        <p:spPr>
          <a:xfrm>
            <a:off x="2582569" y="2170907"/>
            <a:ext cx="99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手下腕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C260E13-E6D7-A051-20EE-D407ECF5AD8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3576138" y="2370962"/>
            <a:ext cx="442992" cy="531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8B9F967-8D90-9A01-7BBD-64F11EF150C5}"/>
              </a:ext>
            </a:extLst>
          </p:cNvPr>
          <p:cNvCxnSpPr>
            <a:cxnSpLocks/>
          </p:cNvCxnSpPr>
          <p:nvPr/>
        </p:nvCxnSpPr>
        <p:spPr>
          <a:xfrm flipH="1" flipV="1">
            <a:off x="2008246" y="2355573"/>
            <a:ext cx="442992" cy="546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FAC8221-E366-481A-72E4-F5F679E0C6D5}"/>
              </a:ext>
            </a:extLst>
          </p:cNvPr>
          <p:cNvSpPr txBox="1"/>
          <p:nvPr/>
        </p:nvSpPr>
        <p:spPr>
          <a:xfrm>
            <a:off x="4673662" y="5162586"/>
            <a:ext cx="121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手腕外壳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69CE0DB-3A12-12B6-9490-4AAECB975727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5278998" y="3001617"/>
            <a:ext cx="1501369" cy="2160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BD8CD4-CD62-6A6B-F4E4-542267FCA65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451238" y="4994773"/>
            <a:ext cx="2827760" cy="167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3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6CEC59-9E83-6A4B-C874-CF005C67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1" t="9564" r="28389" b="3826"/>
          <a:stretch/>
        </p:blipFill>
        <p:spPr bwMode="auto">
          <a:xfrm>
            <a:off x="156845" y="859648"/>
            <a:ext cx="4735629" cy="5138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10F6DD-740C-CFE4-D075-A1800EA34A90}"/>
              </a:ext>
            </a:extLst>
          </p:cNvPr>
          <p:cNvSpPr txBox="1"/>
          <p:nvPr/>
        </p:nvSpPr>
        <p:spPr>
          <a:xfrm>
            <a:off x="-524143" y="5775915"/>
            <a:ext cx="6097604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）手腕双八字绳截面图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E2D986-CB5D-57F5-F2BD-11454ADCA832}"/>
              </a:ext>
            </a:extLst>
          </p:cNvPr>
          <p:cNvSpPr txBox="1"/>
          <p:nvPr/>
        </p:nvSpPr>
        <p:spPr>
          <a:xfrm>
            <a:off x="5817235" y="5770724"/>
            <a:ext cx="621792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）手腕双八字绳结构图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44D3FB-256C-8E36-3D85-C08203D9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91" y="1699605"/>
            <a:ext cx="7052109" cy="34587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50D426-1801-E7D0-65BE-6BD3B953A86B}"/>
              </a:ext>
            </a:extLst>
          </p:cNvPr>
          <p:cNvSpPr txBox="1"/>
          <p:nvPr/>
        </p:nvSpPr>
        <p:spPr>
          <a:xfrm>
            <a:off x="9144000" y="2353787"/>
            <a:ext cx="111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双八字绳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5171DE-B68D-37C7-1A0F-69E8B74D37BF}"/>
              </a:ext>
            </a:extLst>
          </p:cNvPr>
          <p:cNvCxnSpPr>
            <a:cxnSpLocks/>
          </p:cNvCxnSpPr>
          <p:nvPr/>
        </p:nvCxnSpPr>
        <p:spPr>
          <a:xfrm flipH="1" flipV="1">
            <a:off x="10257097" y="2538453"/>
            <a:ext cx="442992" cy="546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9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37996F-EDBE-8D1A-1AF8-26C731A0A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0" r="29175"/>
          <a:stretch/>
        </p:blipFill>
        <p:spPr bwMode="auto">
          <a:xfrm>
            <a:off x="1461786" y="8266"/>
            <a:ext cx="4371804" cy="66029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0908AC-DAE5-448A-C10B-321AC77CE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 t="6912" r="36936" b="4750"/>
          <a:stretch/>
        </p:blipFill>
        <p:spPr bwMode="auto">
          <a:xfrm>
            <a:off x="6358412" y="278436"/>
            <a:ext cx="3660231" cy="6332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490125-EDBD-6C04-4C70-DB00E4762BC0}"/>
              </a:ext>
            </a:extLst>
          </p:cNvPr>
          <p:cNvSpPr txBox="1"/>
          <p:nvPr/>
        </p:nvSpPr>
        <p:spPr>
          <a:xfrm>
            <a:off x="260756" y="6411142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）手掌摆动自由度图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88DC35-24AE-931A-D6AF-E992338D0137}"/>
              </a:ext>
            </a:extLst>
          </p:cNvPr>
          <p:cNvSpPr txBox="1"/>
          <p:nvPr/>
        </p:nvSpPr>
        <p:spPr>
          <a:xfrm>
            <a:off x="4758358" y="6411142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）手腕弯曲自由度图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66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59B4F5-186D-80BF-D667-11BBAC34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7" y="1133061"/>
            <a:ext cx="5205945" cy="45918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B390DF-713E-45ED-6EC7-69BADCA7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7" y="1133061"/>
            <a:ext cx="6039226" cy="45918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3C9B76-DFC4-1C16-8E6B-6F8F05CC1117}"/>
              </a:ext>
            </a:extLst>
          </p:cNvPr>
          <p:cNvSpPr txBox="1"/>
          <p:nvPr/>
        </p:nvSpPr>
        <p:spPr>
          <a:xfrm>
            <a:off x="-190299" y="5845182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）手腕处驱动绳布置图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FDAE60-867E-A981-F971-08EE46454108}"/>
              </a:ext>
            </a:extLst>
          </p:cNvPr>
          <p:cNvSpPr txBox="1"/>
          <p:nvPr/>
        </p:nvSpPr>
        <p:spPr>
          <a:xfrm>
            <a:off x="5461502" y="5845182"/>
            <a:ext cx="6192078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）手腕驱动原理图</a:t>
            </a:r>
          </a:p>
        </p:txBody>
      </p:sp>
    </p:spTree>
    <p:extLst>
      <p:ext uri="{BB962C8B-B14F-4D97-AF65-F5344CB8AC3E}">
        <p14:creationId xmlns:p14="http://schemas.microsoft.com/office/powerpoint/2010/main" val="34066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图片 9">
            <a:extLst>
              <a:ext uri="{FF2B5EF4-FFF2-40B4-BE49-F238E27FC236}">
                <a16:creationId xmlns:a16="http://schemas.microsoft.com/office/drawing/2014/main" id="{64F024DB-8BBD-2EDF-4299-A0419629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b="27650"/>
          <a:stretch>
            <a:fillRect/>
          </a:stretch>
        </p:blipFill>
        <p:spPr bwMode="auto">
          <a:xfrm>
            <a:off x="606287" y="37528"/>
            <a:ext cx="4797501" cy="26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图片 8">
            <a:extLst>
              <a:ext uri="{FF2B5EF4-FFF2-40B4-BE49-F238E27FC236}">
                <a16:creationId xmlns:a16="http://schemas.microsoft.com/office/drawing/2014/main" id="{549223FA-5C14-182E-D6AB-A2F39FC6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7260644" y="-1041194"/>
            <a:ext cx="2669379" cy="482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图片 7">
            <a:extLst>
              <a:ext uri="{FF2B5EF4-FFF2-40B4-BE49-F238E27FC236}">
                <a16:creationId xmlns:a16="http://schemas.microsoft.com/office/drawing/2014/main" id="{86121E25-FB05-FD87-9A7B-FADB58D8D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6794" r="1981" b="4418"/>
          <a:stretch/>
        </p:blipFill>
        <p:spPr bwMode="auto">
          <a:xfrm>
            <a:off x="762102" y="3173345"/>
            <a:ext cx="4485869" cy="328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图片 6">
            <a:extLst>
              <a:ext uri="{FF2B5EF4-FFF2-40B4-BE49-F238E27FC236}">
                <a16:creationId xmlns:a16="http://schemas.microsoft.com/office/drawing/2014/main" id="{876736EE-A6B6-C35F-6A25-A81E09FB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03" y="3176096"/>
            <a:ext cx="4797501" cy="334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E31F5EB0-424F-F7D1-2115-9953B823C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0985C4E-EAD3-73A1-70E6-FC5DB2F92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3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16215D-3616-6867-49B8-64EAE83284A7}"/>
              </a:ext>
            </a:extLst>
          </p:cNvPr>
          <p:cNvSpPr txBox="1"/>
          <p:nvPr/>
        </p:nvSpPr>
        <p:spPr>
          <a:xfrm>
            <a:off x="1324463" y="2723330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BCL-26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灵巧手结构图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541617-57B2-D5A5-6861-613B5B38AC8D}"/>
              </a:ext>
            </a:extLst>
          </p:cNvPr>
          <p:cNvSpPr txBox="1"/>
          <p:nvPr/>
        </p:nvSpPr>
        <p:spPr>
          <a:xfrm>
            <a:off x="7200719" y="272333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HRI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整手结构展示</a:t>
            </a:r>
          </a:p>
          <a:p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FCE2A-5D99-C4FD-4861-521B75D7B366}"/>
              </a:ext>
            </a:extLst>
          </p:cNvPr>
          <p:cNvSpPr txBox="1"/>
          <p:nvPr/>
        </p:nvSpPr>
        <p:spPr>
          <a:xfrm>
            <a:off x="1351726" y="6447476"/>
            <a:ext cx="3106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ACT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手的抓握实验照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7789C8-DC8D-C192-08AE-1492A0DAD60C}"/>
              </a:ext>
            </a:extLst>
          </p:cNvPr>
          <p:cNvSpPr txBox="1"/>
          <p:nvPr/>
        </p:nvSpPr>
        <p:spPr>
          <a:xfrm>
            <a:off x="6788214" y="6445848"/>
            <a:ext cx="3429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FLLEX Finger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结构解析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221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25EC6C-07A5-D22A-4B7E-C26E7F00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1" t="2778" r="9379" b="1666"/>
          <a:stretch/>
        </p:blipFill>
        <p:spPr>
          <a:xfrm>
            <a:off x="1799637" y="242639"/>
            <a:ext cx="2478381" cy="6148292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>
            <a:extLst>
              <a:ext uri="{FF2B5EF4-FFF2-40B4-BE49-F238E27FC236}">
                <a16:creationId xmlns:a16="http://schemas.microsoft.com/office/drawing/2014/main" id="{A5C4C390-120D-693B-849B-2D12C4140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9580"/>
          <a:stretch/>
        </p:blipFill>
        <p:spPr>
          <a:xfrm>
            <a:off x="7913981" y="242639"/>
            <a:ext cx="2553435" cy="6148292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C45D4057-4E93-F778-AFC9-611323CB1DE7}"/>
              </a:ext>
            </a:extLst>
          </p:cNvPr>
          <p:cNvSpPr/>
          <p:nvPr/>
        </p:nvSpPr>
        <p:spPr>
          <a:xfrm>
            <a:off x="4709767" y="2997200"/>
            <a:ext cx="2772465" cy="8636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662FAA2-D0A8-32FE-39BF-1A958AA3E995}"/>
              </a:ext>
            </a:extLst>
          </p:cNvPr>
          <p:cNvSpPr/>
          <p:nvPr/>
        </p:nvSpPr>
        <p:spPr>
          <a:xfrm>
            <a:off x="7752523" y="168965"/>
            <a:ext cx="2325756" cy="11430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18C502-0A87-C902-64C1-B9B27AF0D87C}"/>
              </a:ext>
            </a:extLst>
          </p:cNvPr>
          <p:cNvSpPr txBox="1"/>
          <p:nvPr/>
        </p:nvSpPr>
        <p:spPr>
          <a:xfrm>
            <a:off x="9886175" y="499533"/>
            <a:ext cx="2305825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手腕小臂连接处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FF715F2-1374-4697-CE9A-127039FCA113}"/>
              </a:ext>
            </a:extLst>
          </p:cNvPr>
          <p:cNvSpPr/>
          <p:nvPr/>
        </p:nvSpPr>
        <p:spPr>
          <a:xfrm>
            <a:off x="7752523" y="1388380"/>
            <a:ext cx="2325756" cy="2546094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E8F3496-9392-A67E-E9AE-59C8807D5518}"/>
              </a:ext>
            </a:extLst>
          </p:cNvPr>
          <p:cNvSpPr/>
          <p:nvPr/>
        </p:nvSpPr>
        <p:spPr>
          <a:xfrm>
            <a:off x="7752522" y="4010889"/>
            <a:ext cx="2714893" cy="245371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D96AF-5F72-A749-9992-2D64499ABABE}"/>
              </a:ext>
            </a:extLst>
          </p:cNvPr>
          <p:cNvSpPr txBox="1"/>
          <p:nvPr/>
        </p:nvSpPr>
        <p:spPr>
          <a:xfrm>
            <a:off x="9886174" y="2344848"/>
            <a:ext cx="2305825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舵机布置处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6FBDD6-F1D4-C174-A056-0737B601B851}"/>
              </a:ext>
            </a:extLst>
          </p:cNvPr>
          <p:cNvSpPr txBox="1"/>
          <p:nvPr/>
        </p:nvSpPr>
        <p:spPr>
          <a:xfrm>
            <a:off x="10042768" y="4965392"/>
            <a:ext cx="2305825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控制板布置处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5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41794F-9FCB-0D5D-3C7B-E3FEF3984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9" r="32151"/>
          <a:stretch/>
        </p:blipFill>
        <p:spPr bwMode="auto">
          <a:xfrm>
            <a:off x="2451707" y="327717"/>
            <a:ext cx="3644293" cy="57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F521AB-3DC4-E8C6-BD04-1C917E8C5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3" r="37347"/>
          <a:stretch/>
        </p:blipFill>
        <p:spPr bwMode="auto">
          <a:xfrm>
            <a:off x="6096000" y="327717"/>
            <a:ext cx="3817591" cy="57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A36D84-AE20-17C6-93F3-61CDCB62CAFB}"/>
              </a:ext>
            </a:extLst>
          </p:cNvPr>
          <p:cNvSpPr txBox="1"/>
          <p:nvPr/>
        </p:nvSpPr>
        <p:spPr>
          <a:xfrm>
            <a:off x="2293454" y="625589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）小臂内部驱动结构正面图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FDDF8-87AD-A83C-7433-05AEC3D459B3}"/>
              </a:ext>
            </a:extLst>
          </p:cNvPr>
          <p:cNvSpPr txBox="1"/>
          <p:nvPr/>
        </p:nvSpPr>
        <p:spPr>
          <a:xfrm>
            <a:off x="6477828" y="625589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）小臂内部驱动结构侧面图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98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969BF0-3FB0-59BC-CDF6-BCF4550D36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7" b="6141"/>
          <a:stretch/>
        </p:blipFill>
        <p:spPr bwMode="auto">
          <a:xfrm>
            <a:off x="4132897" y="0"/>
            <a:ext cx="3926205" cy="1943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5A2051-32E4-62BF-D613-E15112AA97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6580"/>
          <a:stretch/>
        </p:blipFill>
        <p:spPr bwMode="auto">
          <a:xfrm>
            <a:off x="4099780" y="2287083"/>
            <a:ext cx="3972560" cy="1943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C9E8C0-AD27-9311-1A87-FC124E4498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2" b="6576"/>
          <a:stretch/>
        </p:blipFill>
        <p:spPr bwMode="auto">
          <a:xfrm>
            <a:off x="4106862" y="4584104"/>
            <a:ext cx="3952240" cy="1943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9BA7CD-0C73-D2EE-DB67-08BF656C6341}"/>
              </a:ext>
            </a:extLst>
          </p:cNvPr>
          <p:cNvSpPr txBox="1"/>
          <p:nvPr/>
        </p:nvSpPr>
        <p:spPr>
          <a:xfrm>
            <a:off x="2909680" y="1867904"/>
            <a:ext cx="6097656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4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4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）应变片结构图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6CD793-517C-E8B9-AE7E-596671C97785}"/>
              </a:ext>
            </a:extLst>
          </p:cNvPr>
          <p:cNvSpPr txBox="1"/>
          <p:nvPr/>
        </p:nvSpPr>
        <p:spPr>
          <a:xfrm>
            <a:off x="2909680" y="4174769"/>
            <a:ext cx="6097656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）正应变工作图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7634AC-4DC1-9430-C285-6B686DB0F1E9}"/>
              </a:ext>
            </a:extLst>
          </p:cNvPr>
          <p:cNvSpPr txBox="1"/>
          <p:nvPr/>
        </p:nvSpPr>
        <p:spPr>
          <a:xfrm>
            <a:off x="2924825" y="6461756"/>
            <a:ext cx="6097656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）负应变工作图</a:t>
            </a:r>
          </a:p>
        </p:txBody>
      </p:sp>
    </p:spTree>
    <p:extLst>
      <p:ext uri="{BB962C8B-B14F-4D97-AF65-F5344CB8AC3E}">
        <p14:creationId xmlns:p14="http://schemas.microsoft.com/office/powerpoint/2010/main" val="43667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8A6275-81E1-A2C0-41E7-ACDB322C7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t="7864" r="20593" b="5891"/>
          <a:stretch/>
        </p:blipFill>
        <p:spPr bwMode="auto">
          <a:xfrm>
            <a:off x="4619743" y="0"/>
            <a:ext cx="2663875" cy="19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8C3C8C-2C81-D5FE-AE5A-6C5C74DA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15234" r="15508" b="7114"/>
          <a:stretch/>
        </p:blipFill>
        <p:spPr bwMode="auto">
          <a:xfrm>
            <a:off x="4570070" y="2247246"/>
            <a:ext cx="3051860" cy="19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ACFE7A-3BA2-9D75-1C89-79492FDB44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7863" r="20720" b="5613"/>
          <a:stretch/>
        </p:blipFill>
        <p:spPr bwMode="auto">
          <a:xfrm>
            <a:off x="4753886" y="4484554"/>
            <a:ext cx="2684228" cy="19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EE265F-D8FC-D784-2ACE-A2B414E0E524}"/>
              </a:ext>
            </a:extLst>
          </p:cNvPr>
          <p:cNvSpPr txBox="1"/>
          <p:nvPr/>
        </p:nvSpPr>
        <p:spPr>
          <a:xfrm>
            <a:off x="2909680" y="1867904"/>
            <a:ext cx="6097656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）手指浇筑模具底座</a:t>
            </a:r>
            <a:endParaRPr lang="zh-CN" altLang="zh-CN" sz="1200" kern="10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BF410C-77DF-078C-BA5A-8DD525B519DD}"/>
              </a:ext>
            </a:extLst>
          </p:cNvPr>
          <p:cNvSpPr txBox="1"/>
          <p:nvPr/>
        </p:nvSpPr>
        <p:spPr>
          <a:xfrm>
            <a:off x="2909680" y="4115135"/>
            <a:ext cx="6097656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）手指浇筑模具上盖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A93043-A65A-367B-BB18-C6BD3C56DEF1}"/>
              </a:ext>
            </a:extLst>
          </p:cNvPr>
          <p:cNvSpPr txBox="1"/>
          <p:nvPr/>
        </p:nvSpPr>
        <p:spPr>
          <a:xfrm>
            <a:off x="2924825" y="6461756"/>
            <a:ext cx="6097656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）手指浇筑图</a:t>
            </a:r>
          </a:p>
        </p:txBody>
      </p:sp>
    </p:spTree>
    <p:extLst>
      <p:ext uri="{BB962C8B-B14F-4D97-AF65-F5344CB8AC3E}">
        <p14:creationId xmlns:p14="http://schemas.microsoft.com/office/powerpoint/2010/main" val="75848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02940C-FA41-3F20-AF67-DAEDC3A3C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9130" b="28406"/>
          <a:stretch/>
        </p:blipFill>
        <p:spPr>
          <a:xfrm>
            <a:off x="0" y="712589"/>
            <a:ext cx="12192000" cy="543282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698E8F2-2EC9-CAEA-5E07-FD065629BEA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872856" y="1866345"/>
            <a:ext cx="1383301" cy="1325904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3C399A9-29DB-F605-C11A-AD7FA0AF5FD4}"/>
              </a:ext>
            </a:extLst>
          </p:cNvPr>
          <p:cNvSpPr txBox="1"/>
          <p:nvPr/>
        </p:nvSpPr>
        <p:spPr>
          <a:xfrm>
            <a:off x="3462407" y="1497013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应变片传感器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FA1B2B8-9603-E6E3-7330-30202C88E8B1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256157" y="1866345"/>
            <a:ext cx="1478721" cy="1165090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7CF9E09-E27C-4001-87BB-658D4FD93A7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72856" y="3995921"/>
            <a:ext cx="1491355" cy="1269853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EB1E1B7-4A53-1248-44F6-5AA78C2B9C07}"/>
              </a:ext>
            </a:extLst>
          </p:cNvPr>
          <p:cNvSpPr txBox="1"/>
          <p:nvPr/>
        </p:nvSpPr>
        <p:spPr>
          <a:xfrm>
            <a:off x="3644302" y="5265774"/>
            <a:ext cx="143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FF00"/>
                </a:solidFill>
              </a:rPr>
              <a:t>PVDF</a:t>
            </a:r>
            <a:r>
              <a:rPr lang="zh-CN" altLang="en-US" b="1">
                <a:solidFill>
                  <a:srgbClr val="FFFF00"/>
                </a:solidFill>
              </a:rPr>
              <a:t>传感器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E80D4-9017-65A2-BCD8-326406D087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364211" y="3735584"/>
            <a:ext cx="1370667" cy="1530190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70B0AAB-D6AE-0CF6-D012-7E4B4CF8BD1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370654" y="3969966"/>
            <a:ext cx="257423" cy="1295808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0F960E4-DDB0-1F30-EE2C-DD0227A5E396}"/>
              </a:ext>
            </a:extLst>
          </p:cNvPr>
          <p:cNvSpPr txBox="1"/>
          <p:nvPr/>
        </p:nvSpPr>
        <p:spPr>
          <a:xfrm>
            <a:off x="2074079" y="52657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固化硅胶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C77313C-3250-EB42-A326-7E246D44621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465104" y="3826318"/>
            <a:ext cx="245123" cy="1385981"/>
          </a:xfrm>
          <a:prstGeom prst="line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0FF6A4C-A896-DF39-4FF7-7EB3E380A434}"/>
              </a:ext>
            </a:extLst>
          </p:cNvPr>
          <p:cNvSpPr txBox="1"/>
          <p:nvPr/>
        </p:nvSpPr>
        <p:spPr>
          <a:xfrm>
            <a:off x="6156229" y="5212299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固化硅胶</a:t>
            </a:r>
          </a:p>
        </p:txBody>
      </p:sp>
    </p:spTree>
    <p:extLst>
      <p:ext uri="{BB962C8B-B14F-4D97-AF65-F5344CB8AC3E}">
        <p14:creationId xmlns:p14="http://schemas.microsoft.com/office/powerpoint/2010/main" val="297576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A4F4B-2EBC-F5C4-F595-471EB9510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7938" r="1730" b="35252"/>
          <a:stretch/>
        </p:blipFill>
        <p:spPr bwMode="auto">
          <a:xfrm rot="16200000">
            <a:off x="673502" y="1144780"/>
            <a:ext cx="4944717" cy="4568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565CE9-02E2-1711-DA94-3F24CBAF8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t="22113" r="23570" b="27972"/>
          <a:stretch/>
        </p:blipFill>
        <p:spPr bwMode="auto">
          <a:xfrm rot="16200000">
            <a:off x="6276284" y="935379"/>
            <a:ext cx="4943610" cy="4986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42C146-C214-6A0E-CBEF-426B8DF0695E}"/>
              </a:ext>
            </a:extLst>
          </p:cNvPr>
          <p:cNvSpPr txBox="1"/>
          <p:nvPr/>
        </p:nvSpPr>
        <p:spPr>
          <a:xfrm>
            <a:off x="97032" y="6146560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）硅胶浇筑柔性皮肤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FC724-BE34-6B13-F212-E7DC1E2D73A6}"/>
              </a:ext>
            </a:extLst>
          </p:cNvPr>
          <p:cNvSpPr txBox="1"/>
          <p:nvPr/>
        </p:nvSpPr>
        <p:spPr>
          <a:xfrm>
            <a:off x="5699261" y="6146560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）室温固化硅胶成型柔性皮肤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11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CF047847-550B-074F-0FCA-056893F8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/>
          <a:stretch/>
        </p:blipFill>
        <p:spPr>
          <a:xfrm>
            <a:off x="315554" y="1555473"/>
            <a:ext cx="6271360" cy="37470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E2C121-0552-89CC-2286-6ABC29C7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23" r="12430" b="10428"/>
          <a:stretch/>
        </p:blipFill>
        <p:spPr bwMode="auto">
          <a:xfrm>
            <a:off x="6823415" y="1555473"/>
            <a:ext cx="5279133" cy="3747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C6D9D5-EBAE-BA8D-BAB3-3C52DF8D2A02}"/>
              </a:ext>
            </a:extLst>
          </p:cNvPr>
          <p:cNvSpPr txBox="1"/>
          <p:nvPr/>
        </p:nvSpPr>
        <p:spPr>
          <a:xfrm>
            <a:off x="402406" y="5302524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）舵机尺寸图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30621F-15E5-681F-C306-C7C8922893DF}"/>
              </a:ext>
            </a:extLst>
          </p:cNvPr>
          <p:cNvSpPr txBox="1"/>
          <p:nvPr/>
        </p:nvSpPr>
        <p:spPr>
          <a:xfrm>
            <a:off x="6189594" y="5302524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）舵机实物图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695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FE61A31C-1194-C208-CF7E-08C2A4467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7"/>
          <a:stretch/>
        </p:blipFill>
        <p:spPr>
          <a:xfrm>
            <a:off x="796102" y="1046214"/>
            <a:ext cx="5051421" cy="47655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155A6C-9C85-536E-0C6E-CC2AA446C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78" y="1046214"/>
            <a:ext cx="5078069" cy="4765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AA0BC8-D5DA-7DFD-2CEC-7317D9371334}"/>
              </a:ext>
            </a:extLst>
          </p:cNvPr>
          <p:cNvSpPr txBox="1"/>
          <p:nvPr/>
        </p:nvSpPr>
        <p:spPr>
          <a:xfrm>
            <a:off x="272984" y="6057108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）舵机尺寸图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D0C791-9F35-841F-E03A-0FF462136200}"/>
              </a:ext>
            </a:extLst>
          </p:cNvPr>
          <p:cNvSpPr txBox="1"/>
          <p:nvPr/>
        </p:nvSpPr>
        <p:spPr>
          <a:xfrm>
            <a:off x="5573367" y="5955477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）舵机实物图</a:t>
            </a:r>
          </a:p>
        </p:txBody>
      </p:sp>
    </p:spTree>
    <p:extLst>
      <p:ext uri="{BB962C8B-B14F-4D97-AF65-F5344CB8AC3E}">
        <p14:creationId xmlns:p14="http://schemas.microsoft.com/office/powerpoint/2010/main" val="319055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8980B8-FC0C-1D96-5410-5D6D948AFB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9" t="5840" r="23519" b="4733"/>
          <a:stretch/>
        </p:blipFill>
        <p:spPr bwMode="auto">
          <a:xfrm>
            <a:off x="661990" y="701437"/>
            <a:ext cx="5940906" cy="5455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BA8764-92C2-CFEB-EBE1-0B1306E7E2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4" r="36142"/>
          <a:stretch/>
        </p:blipFill>
        <p:spPr bwMode="auto">
          <a:xfrm>
            <a:off x="6533321" y="701437"/>
            <a:ext cx="4660047" cy="5455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8A1AAC-8867-7EB5-C6C0-2B540394A00B}"/>
              </a:ext>
            </a:extLst>
          </p:cNvPr>
          <p:cNvSpPr txBox="1"/>
          <p:nvPr/>
        </p:nvSpPr>
        <p:spPr>
          <a:xfrm>
            <a:off x="139148" y="6305649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）手掌内部集成的驱动舵机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194710-D583-A5D1-7890-0F6CC39971E0}"/>
              </a:ext>
            </a:extLst>
          </p:cNvPr>
          <p:cNvSpPr txBox="1"/>
          <p:nvPr/>
        </p:nvSpPr>
        <p:spPr>
          <a:xfrm>
            <a:off x="6236804" y="6305649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）小臂内部集成的驱动舵机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771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AA1DFA-54CB-FF14-46DE-D02E37B53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 bwMode="auto">
          <a:xfrm>
            <a:off x="221973" y="1825366"/>
            <a:ext cx="5615609" cy="3207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FBEFBD-4A1A-87D6-E135-0518EC0B7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6"/>
          <a:stretch/>
        </p:blipFill>
        <p:spPr bwMode="auto">
          <a:xfrm>
            <a:off x="6354420" y="1825366"/>
            <a:ext cx="5433959" cy="3207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A09100-D1BC-4878-DC2B-EBDA8E14E604}"/>
              </a:ext>
            </a:extLst>
          </p:cNvPr>
          <p:cNvSpPr txBox="1"/>
          <p:nvPr/>
        </p:nvSpPr>
        <p:spPr>
          <a:xfrm>
            <a:off x="-19051" y="5122892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TTL-RS485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通讯电平转换电路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F6061B-ACE9-4BAE-5898-8AF811F726C3}"/>
              </a:ext>
            </a:extLst>
          </p:cNvPr>
          <p:cNvSpPr txBox="1"/>
          <p:nvPr/>
        </p:nvSpPr>
        <p:spPr>
          <a:xfrm>
            <a:off x="5760298" y="5122892"/>
            <a:ext cx="6107594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MCU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信号缓冲与电频转换电路</a:t>
            </a:r>
          </a:p>
        </p:txBody>
      </p:sp>
    </p:spTree>
    <p:extLst>
      <p:ext uri="{BB962C8B-B14F-4D97-AF65-F5344CB8AC3E}">
        <p14:creationId xmlns:p14="http://schemas.microsoft.com/office/powerpoint/2010/main" val="78085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5">
            <a:extLst>
              <a:ext uri="{FF2B5EF4-FFF2-40B4-BE49-F238E27FC236}">
                <a16:creationId xmlns:a16="http://schemas.microsoft.com/office/drawing/2014/main" id="{2BED444E-7568-F9AE-A0EC-B2A9E515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940424" y="-1246966"/>
            <a:ext cx="2551152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14">
            <a:extLst>
              <a:ext uri="{FF2B5EF4-FFF2-40B4-BE49-F238E27FC236}">
                <a16:creationId xmlns:a16="http://schemas.microsoft.com/office/drawing/2014/main" id="{710697D9-4B86-0B13-7BA3-16205EAD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828367" y="-1218200"/>
            <a:ext cx="2608684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13">
            <a:extLst>
              <a:ext uri="{FF2B5EF4-FFF2-40B4-BE49-F238E27FC236}">
                <a16:creationId xmlns:a16="http://schemas.microsoft.com/office/drawing/2014/main" id="{7A064CC5-730A-8428-4E4F-D3F8F7F5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0" y="3579140"/>
            <a:ext cx="5760000" cy="272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12">
            <a:extLst>
              <a:ext uri="{FF2B5EF4-FFF2-40B4-BE49-F238E27FC236}">
                <a16:creationId xmlns:a16="http://schemas.microsoft.com/office/drawing/2014/main" id="{6DD693B1-4045-1C71-D992-14EE4502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09" y="3622120"/>
            <a:ext cx="5760000" cy="26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A71115-5DF1-B21B-3A89-B196DD3D5F1D}"/>
              </a:ext>
            </a:extLst>
          </p:cNvPr>
          <p:cNvSpPr txBox="1"/>
          <p:nvPr/>
        </p:nvSpPr>
        <p:spPr>
          <a:xfrm>
            <a:off x="1633994" y="3028890"/>
            <a:ext cx="31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）堆叠双四杆机构手指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21220-1EB6-CA86-9705-7CB7439F0190}"/>
              </a:ext>
            </a:extLst>
          </p:cNvPr>
          <p:cNvSpPr txBox="1"/>
          <p:nvPr/>
        </p:nvSpPr>
        <p:spPr>
          <a:xfrm>
            <a:off x="7790742" y="3028890"/>
            <a:ext cx="268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）齿轮连杆机构手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6F676A-15A6-176F-933C-B155E4B5EA86}"/>
              </a:ext>
            </a:extLst>
          </p:cNvPr>
          <p:cNvSpPr txBox="1"/>
          <p:nvPr/>
        </p:nvSpPr>
        <p:spPr>
          <a:xfrm>
            <a:off x="1644136" y="6338164"/>
            <a:ext cx="3143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）空间四连杆机构手指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BB0475-B820-16B2-9E22-6AB4798E25D1}"/>
              </a:ext>
            </a:extLst>
          </p:cNvPr>
          <p:cNvSpPr txBox="1"/>
          <p:nvPr/>
        </p:nvSpPr>
        <p:spPr>
          <a:xfrm>
            <a:off x="7790742" y="6338164"/>
            <a:ext cx="2963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）欠驱动自适应手指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14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463147-69A4-CFD5-DD48-0DA72B43C2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6" b="10726"/>
          <a:stretch/>
        </p:blipFill>
        <p:spPr bwMode="auto">
          <a:xfrm>
            <a:off x="2401954" y="2"/>
            <a:ext cx="7388091" cy="2941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2F705B-1200-A979-A8A8-5A768A2D5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r="1298"/>
          <a:stretch/>
        </p:blipFill>
        <p:spPr bwMode="auto">
          <a:xfrm>
            <a:off x="3043308" y="3369366"/>
            <a:ext cx="6105382" cy="30808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E1B986-3A96-39B8-8BAC-8E51814A9743}"/>
              </a:ext>
            </a:extLst>
          </p:cNvPr>
          <p:cNvSpPr txBox="1"/>
          <p:nvPr/>
        </p:nvSpPr>
        <p:spPr>
          <a:xfrm>
            <a:off x="3051034" y="2815213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Arduino UNO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板与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URT-1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舵机调试板连接图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058E0-9AB9-9009-F368-488DCD17AA5B}"/>
              </a:ext>
            </a:extLst>
          </p:cNvPr>
          <p:cNvSpPr txBox="1"/>
          <p:nvPr/>
        </p:nvSpPr>
        <p:spPr>
          <a:xfrm>
            <a:off x="3180242" y="6386234"/>
            <a:ext cx="609765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Arduino UNO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板与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路舵机控制板的连接图</a:t>
            </a:r>
          </a:p>
        </p:txBody>
      </p:sp>
    </p:spTree>
    <p:extLst>
      <p:ext uri="{BB962C8B-B14F-4D97-AF65-F5344CB8AC3E}">
        <p14:creationId xmlns:p14="http://schemas.microsoft.com/office/powerpoint/2010/main" val="234794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的手&#10;&#10;AI 生成的内容可能不正确。">
            <a:extLst>
              <a:ext uri="{FF2B5EF4-FFF2-40B4-BE49-F238E27FC236}">
                <a16:creationId xmlns:a16="http://schemas.microsoft.com/office/drawing/2014/main" id="{B516D087-2C6B-F1A8-1883-4C758CC6F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6" t="14177" r="33591" b="3547"/>
          <a:stretch/>
        </p:blipFill>
        <p:spPr>
          <a:xfrm>
            <a:off x="4766780" y="0"/>
            <a:ext cx="2658439" cy="6858000"/>
          </a:xfrm>
          <a:prstGeom prst="rect">
            <a:avLst/>
          </a:prstGeom>
        </p:spPr>
      </p:pic>
      <p:pic>
        <p:nvPicPr>
          <p:cNvPr id="5" name="图片 4" descr="手上戴着戒指&#10;&#10;AI 生成的内容可能不正确。">
            <a:extLst>
              <a:ext uri="{FF2B5EF4-FFF2-40B4-BE49-F238E27FC236}">
                <a16:creationId xmlns:a16="http://schemas.microsoft.com/office/drawing/2014/main" id="{A0276E1B-308E-387A-420A-AAE8E2D74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13022" r="25040"/>
          <a:stretch/>
        </p:blipFill>
        <p:spPr>
          <a:xfrm>
            <a:off x="8875504" y="0"/>
            <a:ext cx="3316496" cy="6858000"/>
          </a:xfrm>
          <a:prstGeom prst="rect">
            <a:avLst/>
          </a:prstGeom>
        </p:spPr>
      </p:pic>
      <p:pic>
        <p:nvPicPr>
          <p:cNvPr id="7" name="图片 6" descr="手上戴着戒指&#10;&#10;AI 生成的内容可能不正确。">
            <a:extLst>
              <a:ext uri="{FF2B5EF4-FFF2-40B4-BE49-F238E27FC236}">
                <a16:creationId xmlns:a16="http://schemas.microsoft.com/office/drawing/2014/main" id="{062CB4FA-B127-7635-8490-63AF5D996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6" t="21460" r="33360"/>
          <a:stretch/>
        </p:blipFill>
        <p:spPr>
          <a:xfrm>
            <a:off x="0" y="0"/>
            <a:ext cx="2806700" cy="686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8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上戴着戒指&#10;&#10;AI 生成的内容可能不正确。">
            <a:extLst>
              <a:ext uri="{FF2B5EF4-FFF2-40B4-BE49-F238E27FC236}">
                <a16:creationId xmlns:a16="http://schemas.microsoft.com/office/drawing/2014/main" id="{F392C6F0-8F54-DAB7-221D-326471DCF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0" y="3124200"/>
            <a:ext cx="5702300" cy="3207544"/>
          </a:xfrm>
          <a:prstGeom prst="rect">
            <a:avLst/>
          </a:prstGeom>
        </p:spPr>
      </p:pic>
      <p:pic>
        <p:nvPicPr>
          <p:cNvPr id="4" name="图片 3" descr="用手指展示1-5数字的手势">
            <a:extLst>
              <a:ext uri="{FF2B5EF4-FFF2-40B4-BE49-F238E27FC236}">
                <a16:creationId xmlns:a16="http://schemas.microsoft.com/office/drawing/2014/main" id="{A9729814-9EBD-E76D-D883-7510A9462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2"/>
          <a:stretch/>
        </p:blipFill>
        <p:spPr bwMode="auto">
          <a:xfrm>
            <a:off x="1682731" y="0"/>
            <a:ext cx="8826537" cy="2628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DE2388-5153-83E9-2788-4DCC50F4506D}"/>
              </a:ext>
            </a:extLst>
          </p:cNvPr>
          <p:cNvSpPr txBox="1"/>
          <p:nvPr/>
        </p:nvSpPr>
        <p:spPr>
          <a:xfrm>
            <a:off x="3047999" y="2628900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）人手比划数字动作图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ACFE37-DE52-490E-9D70-84FA4480D669}"/>
              </a:ext>
            </a:extLst>
          </p:cNvPr>
          <p:cNvSpPr txBox="1"/>
          <p:nvPr/>
        </p:nvSpPr>
        <p:spPr>
          <a:xfrm>
            <a:off x="3047999" y="6331744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）人手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典型操作手势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99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照片, 不同, 蛋糕, 桌子&#10;&#10;AI 生成的内容可能不正确。">
            <a:extLst>
              <a:ext uri="{FF2B5EF4-FFF2-40B4-BE49-F238E27FC236}">
                <a16:creationId xmlns:a16="http://schemas.microsoft.com/office/drawing/2014/main" id="{AF5863E4-D20E-5575-71EC-A3E748A68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7" b="15218"/>
          <a:stretch/>
        </p:blipFill>
        <p:spPr>
          <a:xfrm>
            <a:off x="2244587" y="0"/>
            <a:ext cx="7702826" cy="3026708"/>
          </a:xfrm>
          <a:prstGeom prst="rect">
            <a:avLst/>
          </a:prstGeom>
        </p:spPr>
      </p:pic>
      <p:pic>
        <p:nvPicPr>
          <p:cNvPr id="5" name="图片 4" descr="电视游戏的萤幕截图&#10;&#10;AI 生成的内容可能不正确。">
            <a:extLst>
              <a:ext uri="{FF2B5EF4-FFF2-40B4-BE49-F238E27FC236}">
                <a16:creationId xmlns:a16="http://schemas.microsoft.com/office/drawing/2014/main" id="{6F2E752C-2FC8-2F6A-B82C-4CC8CEDE2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37391" r="23132" b="36957"/>
          <a:stretch/>
        </p:blipFill>
        <p:spPr>
          <a:xfrm>
            <a:off x="2244587" y="3429000"/>
            <a:ext cx="3361336" cy="2902226"/>
          </a:xfrm>
          <a:prstGeom prst="rect">
            <a:avLst/>
          </a:prstGeom>
        </p:spPr>
      </p:pic>
      <p:pic>
        <p:nvPicPr>
          <p:cNvPr id="7" name="图片 6" descr="电视游戏的萤幕截图&#10;&#10;AI 生成的内容可能不正确。">
            <a:extLst>
              <a:ext uri="{FF2B5EF4-FFF2-40B4-BE49-F238E27FC236}">
                <a16:creationId xmlns:a16="http://schemas.microsoft.com/office/drawing/2014/main" id="{A46A2511-607D-254E-08CD-5D257DF7E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0" t="37247" r="49477" b="37246"/>
          <a:stretch/>
        </p:blipFill>
        <p:spPr>
          <a:xfrm>
            <a:off x="6096000" y="3429000"/>
            <a:ext cx="1546459" cy="2904225"/>
          </a:xfrm>
          <a:prstGeom prst="rect">
            <a:avLst/>
          </a:prstGeom>
        </p:spPr>
      </p:pic>
      <p:pic>
        <p:nvPicPr>
          <p:cNvPr id="9" name="图片 8" descr="电视游戏的萤幕截图&#10;&#10;AI 生成的内容可能不正确。">
            <a:extLst>
              <a:ext uri="{FF2B5EF4-FFF2-40B4-BE49-F238E27FC236}">
                <a16:creationId xmlns:a16="http://schemas.microsoft.com/office/drawing/2014/main" id="{4AB132A3-F541-0A8E-75A0-922BD7AC1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0" t="37160" r="41636" b="37101"/>
          <a:stretch/>
        </p:blipFill>
        <p:spPr>
          <a:xfrm>
            <a:off x="8133447" y="3429000"/>
            <a:ext cx="1813966" cy="29022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C8907D-8EC2-A105-7ED1-92F7EDD864CC}"/>
              </a:ext>
            </a:extLst>
          </p:cNvPr>
          <p:cNvSpPr txBox="1"/>
          <p:nvPr/>
        </p:nvSpPr>
        <p:spPr>
          <a:xfrm>
            <a:off x="2942826" y="2973747"/>
            <a:ext cx="609760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）灵巧手数字比划动作展示图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E27B20-B24C-19B7-2007-B83686BA1414}"/>
              </a:ext>
            </a:extLst>
          </p:cNvPr>
          <p:cNvSpPr txBox="1"/>
          <p:nvPr/>
        </p:nvSpPr>
        <p:spPr>
          <a:xfrm>
            <a:off x="3047198" y="6331226"/>
            <a:ext cx="609760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）灵巧手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典型操作手势展示图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64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视游戏的萤幕截图&#10;&#10;AI 生成的内容可能不正确。">
            <a:extLst>
              <a:ext uri="{FF2B5EF4-FFF2-40B4-BE49-F238E27FC236}">
                <a16:creationId xmlns:a16="http://schemas.microsoft.com/office/drawing/2014/main" id="{BC8E1FE0-C667-FAA4-5F8A-2E29B070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7593" r="52504" b="37037"/>
          <a:stretch/>
        </p:blipFill>
        <p:spPr>
          <a:xfrm>
            <a:off x="0" y="1032477"/>
            <a:ext cx="2405270" cy="4793045"/>
          </a:xfrm>
          <a:prstGeom prst="rect">
            <a:avLst/>
          </a:prstGeom>
        </p:spPr>
      </p:pic>
      <p:pic>
        <p:nvPicPr>
          <p:cNvPr id="5" name="图片 4" descr="电视游戏的萤幕截图&#10;&#10;AI 生成的内容可能不正确。">
            <a:extLst>
              <a:ext uri="{FF2B5EF4-FFF2-40B4-BE49-F238E27FC236}">
                <a16:creationId xmlns:a16="http://schemas.microsoft.com/office/drawing/2014/main" id="{73736E4D-D116-12D6-4673-172956936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6" t="37129" r="51760" b="37391"/>
          <a:stretch/>
        </p:blipFill>
        <p:spPr>
          <a:xfrm>
            <a:off x="2405270" y="1023536"/>
            <a:ext cx="2514600" cy="4801986"/>
          </a:xfrm>
          <a:prstGeom prst="rect">
            <a:avLst/>
          </a:prstGeom>
        </p:spPr>
      </p:pic>
      <p:pic>
        <p:nvPicPr>
          <p:cNvPr id="7" name="图片 6" descr="电视游戏的萤幕截图&#10;&#10;AI 生成的内容可能不正确。">
            <a:extLst>
              <a:ext uri="{FF2B5EF4-FFF2-40B4-BE49-F238E27FC236}">
                <a16:creationId xmlns:a16="http://schemas.microsoft.com/office/drawing/2014/main" id="{1B5505FD-701B-D7BB-ADA8-C362724BD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37247" r="50608" b="37391"/>
          <a:stretch/>
        </p:blipFill>
        <p:spPr>
          <a:xfrm>
            <a:off x="4919870" y="1023536"/>
            <a:ext cx="2514599" cy="4801985"/>
          </a:xfrm>
          <a:prstGeom prst="rect">
            <a:avLst/>
          </a:prstGeom>
        </p:spPr>
      </p:pic>
      <p:pic>
        <p:nvPicPr>
          <p:cNvPr id="9" name="图片 8" descr="电视游戏的萤幕截图&#10;&#10;AI 生成的内容可能不正确。">
            <a:extLst>
              <a:ext uri="{FF2B5EF4-FFF2-40B4-BE49-F238E27FC236}">
                <a16:creationId xmlns:a16="http://schemas.microsoft.com/office/drawing/2014/main" id="{6207B015-F5FC-DA25-6CD0-15B8FD44C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37101" r="51106" b="37256"/>
          <a:stretch/>
        </p:blipFill>
        <p:spPr>
          <a:xfrm>
            <a:off x="7434470" y="1032476"/>
            <a:ext cx="2435088" cy="4784104"/>
          </a:xfrm>
          <a:prstGeom prst="rect">
            <a:avLst/>
          </a:prstGeom>
        </p:spPr>
      </p:pic>
      <p:pic>
        <p:nvPicPr>
          <p:cNvPr id="11" name="图片 10" descr="电视游戏的萤幕截图&#10;&#10;AI 生成的内容可能不正确。">
            <a:extLst>
              <a:ext uri="{FF2B5EF4-FFF2-40B4-BE49-F238E27FC236}">
                <a16:creationId xmlns:a16="http://schemas.microsoft.com/office/drawing/2014/main" id="{A3FE30F1-AB94-F07B-0231-55F63A08C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4" t="37391" r="49187" b="36957"/>
          <a:stretch/>
        </p:blipFill>
        <p:spPr>
          <a:xfrm>
            <a:off x="9869558" y="1032476"/>
            <a:ext cx="2322442" cy="4784104"/>
          </a:xfrm>
          <a:prstGeom prst="rect">
            <a:avLst/>
          </a:prstGeom>
        </p:spPr>
      </p:pic>
      <p:pic>
        <p:nvPicPr>
          <p:cNvPr id="12" name="图片 11" descr="电视游戏的萤幕截图&#10;&#10;AI 生成的内容可能不正确。">
            <a:extLst>
              <a:ext uri="{FF2B5EF4-FFF2-40B4-BE49-F238E27FC236}">
                <a16:creationId xmlns:a16="http://schemas.microsoft.com/office/drawing/2014/main" id="{DD75DE17-650A-C6D3-A191-6A9D540C8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7391" r="53241" b="37101"/>
          <a:stretch/>
        </p:blipFill>
        <p:spPr>
          <a:xfrm>
            <a:off x="0" y="1032477"/>
            <a:ext cx="2691059" cy="47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4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视游戏的萤幕截图&#10;&#10;AI 生成的内容可能不正确。">
            <a:extLst>
              <a:ext uri="{FF2B5EF4-FFF2-40B4-BE49-F238E27FC236}">
                <a16:creationId xmlns:a16="http://schemas.microsoft.com/office/drawing/2014/main" id="{0741C6E8-1164-0EAF-4731-034DC73D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7391" r="53241" b="37101"/>
          <a:stretch/>
        </p:blipFill>
        <p:spPr>
          <a:xfrm>
            <a:off x="3211244" y="1036154"/>
            <a:ext cx="2691059" cy="4784104"/>
          </a:xfrm>
          <a:prstGeom prst="rect">
            <a:avLst/>
          </a:prstGeom>
        </p:spPr>
      </p:pic>
      <p:pic>
        <p:nvPicPr>
          <p:cNvPr id="8" name="图片 7" descr="电视游戏的萤幕截图&#10;&#10;AI 生成的内容可能不正确。">
            <a:extLst>
              <a:ext uri="{FF2B5EF4-FFF2-40B4-BE49-F238E27FC236}">
                <a16:creationId xmlns:a16="http://schemas.microsoft.com/office/drawing/2014/main" id="{9F075F8B-3601-73FC-5421-24744D3F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5" t="36956" r="44700" b="36957"/>
          <a:stretch/>
        </p:blipFill>
        <p:spPr>
          <a:xfrm>
            <a:off x="520185" y="1036154"/>
            <a:ext cx="2691059" cy="4784103"/>
          </a:xfrm>
          <a:prstGeom prst="rect">
            <a:avLst/>
          </a:prstGeom>
        </p:spPr>
      </p:pic>
      <p:pic>
        <p:nvPicPr>
          <p:cNvPr id="10" name="图片 9" descr="电视游戏的萤幕截图&#10;&#10;AI 生成的内容可能不正确。">
            <a:extLst>
              <a:ext uri="{FF2B5EF4-FFF2-40B4-BE49-F238E27FC236}">
                <a16:creationId xmlns:a16="http://schemas.microsoft.com/office/drawing/2014/main" id="{D64E78AC-B467-4E0F-9547-9B9B69058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2" t="37101" r="46104" b="37032"/>
          <a:stretch/>
        </p:blipFill>
        <p:spPr>
          <a:xfrm>
            <a:off x="5902303" y="1037213"/>
            <a:ext cx="2746230" cy="4784103"/>
          </a:xfrm>
          <a:prstGeom prst="rect">
            <a:avLst/>
          </a:prstGeom>
        </p:spPr>
      </p:pic>
      <p:pic>
        <p:nvPicPr>
          <p:cNvPr id="16" name="图片 15" descr="图片包含 室内, 桌子, 小, 笔记本&#10;&#10;AI 生成的内容可能不正确。">
            <a:extLst>
              <a:ext uri="{FF2B5EF4-FFF2-40B4-BE49-F238E27FC236}">
                <a16:creationId xmlns:a16="http://schemas.microsoft.com/office/drawing/2014/main" id="{6EA796EA-34DB-B86D-D5F0-7618BF0CA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4"/>
          <a:stretch/>
        </p:blipFill>
        <p:spPr>
          <a:xfrm>
            <a:off x="8648533" y="1036154"/>
            <a:ext cx="3156831" cy="47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5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图片 77">
            <a:extLst>
              <a:ext uri="{FF2B5EF4-FFF2-40B4-BE49-F238E27FC236}">
                <a16:creationId xmlns:a16="http://schemas.microsoft.com/office/drawing/2014/main" id="{DF3E1E2A-4E68-B843-EF26-51A16663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" y="14727"/>
            <a:ext cx="322615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73">
            <a:extLst>
              <a:ext uri="{FF2B5EF4-FFF2-40B4-BE49-F238E27FC236}">
                <a16:creationId xmlns:a16="http://schemas.microsoft.com/office/drawing/2014/main" id="{A49F8B83-7B92-8FDA-B27D-872A2448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14" y="14634"/>
            <a:ext cx="74005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图片 71">
            <a:extLst>
              <a:ext uri="{FF2B5EF4-FFF2-40B4-BE49-F238E27FC236}">
                <a16:creationId xmlns:a16="http://schemas.microsoft.com/office/drawing/2014/main" id="{0AFCCA88-A0F7-2C43-F8CF-796E8C8D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" y="3074805"/>
            <a:ext cx="5791576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70">
            <a:extLst>
              <a:ext uri="{FF2B5EF4-FFF2-40B4-BE49-F238E27FC236}">
                <a16:creationId xmlns:a16="http://schemas.microsoft.com/office/drawing/2014/main" id="{AC631F70-A8E4-7CC4-C29F-4C4A131D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35" y="3060705"/>
            <a:ext cx="4471201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102304E8-4D25-B5B6-4247-CE5506E2D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B9DAB7B-5A50-FDBF-352B-CA2006924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67B859E-E855-C16F-43BB-C0C0D3E6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5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59CDE8B-2752-DFB5-5C61-4903CBE96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78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749D0EF1-4284-41B4-8C2C-EFE7E3E55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6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87F69A-CC82-D230-7905-30D1277B8BE8}"/>
              </a:ext>
            </a:extLst>
          </p:cNvPr>
          <p:cNvCxnSpPr>
            <a:cxnSpLocks/>
          </p:cNvCxnSpPr>
          <p:nvPr/>
        </p:nvCxnSpPr>
        <p:spPr>
          <a:xfrm>
            <a:off x="4121614" y="84664"/>
            <a:ext cx="0" cy="252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70A517-77AF-2949-4795-951196BEDE2F}"/>
              </a:ext>
            </a:extLst>
          </p:cNvPr>
          <p:cNvCxnSpPr>
            <a:cxnSpLocks/>
          </p:cNvCxnSpPr>
          <p:nvPr/>
        </p:nvCxnSpPr>
        <p:spPr>
          <a:xfrm>
            <a:off x="6830947" y="3024705"/>
            <a:ext cx="0" cy="252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1C72397-3112-EF58-1FE6-5AC768803AD3}"/>
              </a:ext>
            </a:extLst>
          </p:cNvPr>
          <p:cNvSpPr txBox="1"/>
          <p:nvPr/>
        </p:nvSpPr>
        <p:spPr>
          <a:xfrm>
            <a:off x="607652" y="2714634"/>
            <a:ext cx="3370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 压阻式触觉传感单元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623F8D-50A9-1A42-586F-59CE7AD91A5A}"/>
              </a:ext>
            </a:extLst>
          </p:cNvPr>
          <p:cNvSpPr txBox="1"/>
          <p:nvPr/>
        </p:nvSpPr>
        <p:spPr>
          <a:xfrm>
            <a:off x="607652" y="5622206"/>
            <a:ext cx="388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4X4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压电阵列式触觉传感器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0E0C5A-4DC1-D98B-BAAC-CF785D67CB2C}"/>
              </a:ext>
            </a:extLst>
          </p:cNvPr>
          <p:cNvSpPr txBox="1"/>
          <p:nvPr/>
        </p:nvSpPr>
        <p:spPr>
          <a:xfrm>
            <a:off x="5224538" y="2628738"/>
            <a:ext cx="6096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00050">
              <a:lnSpc>
                <a:spcPct val="15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）电容式柔性三轴力传感单元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A7ECD2-6532-7180-2B6C-7CF1E278F7F1}"/>
              </a:ext>
            </a:extLst>
          </p:cNvPr>
          <p:cNvSpPr txBox="1"/>
          <p:nvPr/>
        </p:nvSpPr>
        <p:spPr>
          <a:xfrm>
            <a:off x="7696202" y="5622206"/>
            <a:ext cx="2929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）光学式触感传感器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944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CBB0674-7AD2-E8B4-A2F3-90EF987675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C372E7-5EEE-1A06-4F65-125CAA983721}"/>
              </a:ext>
            </a:extLst>
          </p:cNvPr>
          <p:cNvSpPr/>
          <p:nvPr/>
        </p:nvSpPr>
        <p:spPr>
          <a:xfrm>
            <a:off x="858510" y="103374"/>
            <a:ext cx="10455965" cy="1548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485737-37A1-3C52-CB7E-46E12B72BEAD}"/>
              </a:ext>
            </a:extLst>
          </p:cNvPr>
          <p:cNvSpPr txBox="1"/>
          <p:nvPr/>
        </p:nvSpPr>
        <p:spPr>
          <a:xfrm>
            <a:off x="4196400" y="103374"/>
            <a:ext cx="3819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第二章 灵巧手的结构与驱动设计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B06A5F0-7407-9971-192D-490026CD8F26}"/>
              </a:ext>
            </a:extLst>
          </p:cNvPr>
          <p:cNvSpPr/>
          <p:nvPr/>
        </p:nvSpPr>
        <p:spPr>
          <a:xfrm>
            <a:off x="858510" y="1786616"/>
            <a:ext cx="10455965" cy="1548000"/>
          </a:xfrm>
          <a:prstGeom prst="roundRect">
            <a:avLst/>
          </a:prstGeom>
          <a:solidFill>
            <a:srgbClr val="FFFFCC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F0C9EA-585C-7108-DA63-4F6D8A0183C1}"/>
              </a:ext>
            </a:extLst>
          </p:cNvPr>
          <p:cNvSpPr txBox="1"/>
          <p:nvPr/>
        </p:nvSpPr>
        <p:spPr>
          <a:xfrm>
            <a:off x="4196743" y="1788366"/>
            <a:ext cx="38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第三章 灵巧手触觉传感系统设计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917C57-04FF-2616-6A9D-D0763D4C4AD3}"/>
              </a:ext>
            </a:extLst>
          </p:cNvPr>
          <p:cNvSpPr/>
          <p:nvPr/>
        </p:nvSpPr>
        <p:spPr>
          <a:xfrm>
            <a:off x="868017" y="3478244"/>
            <a:ext cx="10455965" cy="1548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0F0AFEF-8901-4A06-A49D-F17A8B646780}"/>
              </a:ext>
            </a:extLst>
          </p:cNvPr>
          <p:cNvSpPr/>
          <p:nvPr/>
        </p:nvSpPr>
        <p:spPr>
          <a:xfrm>
            <a:off x="868017" y="5168122"/>
            <a:ext cx="10455965" cy="1548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0F792B-29E2-502C-48EA-294FA4393F10}"/>
              </a:ext>
            </a:extLst>
          </p:cNvPr>
          <p:cNvSpPr txBox="1"/>
          <p:nvPr/>
        </p:nvSpPr>
        <p:spPr>
          <a:xfrm>
            <a:off x="4310524" y="3487713"/>
            <a:ext cx="3570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第四章 灵巧手的控制系统设计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885E94-DD62-D2AF-7A2C-F61CC5E59121}"/>
              </a:ext>
            </a:extLst>
          </p:cNvPr>
          <p:cNvSpPr txBox="1"/>
          <p:nvPr/>
        </p:nvSpPr>
        <p:spPr>
          <a:xfrm>
            <a:off x="4295704" y="5175466"/>
            <a:ext cx="358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第五章 灵巧手运动和感知测试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694E6A-F681-7AB1-0C41-8A0E5493BE82}"/>
              </a:ext>
            </a:extLst>
          </p:cNvPr>
          <p:cNvSpPr txBox="1"/>
          <p:nvPr/>
        </p:nvSpPr>
        <p:spPr>
          <a:xfrm>
            <a:off x="1210945" y="559606"/>
            <a:ext cx="295465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手指、手掌结构和驱动设计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698A30D-748D-5C47-3B80-19B02E6D52A5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4165600" y="741829"/>
            <a:ext cx="776147" cy="24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99E88ED-F939-0E94-323A-DAD992ACA516}"/>
              </a:ext>
            </a:extLst>
          </p:cNvPr>
          <p:cNvSpPr txBox="1"/>
          <p:nvPr/>
        </p:nvSpPr>
        <p:spPr>
          <a:xfrm>
            <a:off x="4941747" y="557163"/>
            <a:ext cx="275588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手腕关节结构和驱动设计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82C93F8-9A57-B408-1D55-A26820C30AD8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697630" y="741829"/>
            <a:ext cx="855024" cy="39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165D533-D3D0-083C-E014-ADD8CA617FC0}"/>
              </a:ext>
            </a:extLst>
          </p:cNvPr>
          <p:cNvSpPr txBox="1"/>
          <p:nvPr/>
        </p:nvSpPr>
        <p:spPr>
          <a:xfrm>
            <a:off x="8552654" y="557560"/>
            <a:ext cx="24929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小臂的设计及驱动集成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37AD47D-0A39-1E6B-32B7-9C335556D2E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688273" y="928938"/>
            <a:ext cx="0" cy="28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95DB719-5C92-C1FB-E988-8E3FF0E00FFA}"/>
              </a:ext>
            </a:extLst>
          </p:cNvPr>
          <p:cNvCxnSpPr>
            <a:cxnSpLocks/>
          </p:cNvCxnSpPr>
          <p:nvPr/>
        </p:nvCxnSpPr>
        <p:spPr>
          <a:xfrm>
            <a:off x="3889833" y="10771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9486228-0F86-9E55-ED50-B7B488681625}"/>
              </a:ext>
            </a:extLst>
          </p:cNvPr>
          <p:cNvSpPr txBox="1"/>
          <p:nvPr/>
        </p:nvSpPr>
        <p:spPr>
          <a:xfrm>
            <a:off x="952114" y="1229399"/>
            <a:ext cx="108234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八字绳结构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74450F3-9CE4-FEE7-52B2-6E6A98660589}"/>
              </a:ext>
            </a:extLst>
          </p:cNvPr>
          <p:cNvSpPr txBox="1"/>
          <p:nvPr/>
        </p:nvSpPr>
        <p:spPr>
          <a:xfrm>
            <a:off x="2147738" y="1229399"/>
            <a:ext cx="108234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拇指万向节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4A12F24-9D94-7F39-9AFC-EE0F2C92E16A}"/>
              </a:ext>
            </a:extLst>
          </p:cNvPr>
          <p:cNvSpPr txBox="1"/>
          <p:nvPr/>
        </p:nvSpPr>
        <p:spPr>
          <a:xfrm>
            <a:off x="3345579" y="1218426"/>
            <a:ext cx="108234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手掌组设计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876F34C-E731-2FFD-D5FE-5C91481784DB}"/>
              </a:ext>
            </a:extLst>
          </p:cNvPr>
          <p:cNvCxnSpPr>
            <a:cxnSpLocks/>
          </p:cNvCxnSpPr>
          <p:nvPr/>
        </p:nvCxnSpPr>
        <p:spPr>
          <a:xfrm>
            <a:off x="6327098" y="9246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B3919BD-AB0B-02A5-ED41-2D672A57E54D}"/>
              </a:ext>
            </a:extLst>
          </p:cNvPr>
          <p:cNvCxnSpPr>
            <a:cxnSpLocks/>
          </p:cNvCxnSpPr>
          <p:nvPr/>
        </p:nvCxnSpPr>
        <p:spPr>
          <a:xfrm>
            <a:off x="5404145" y="1063487"/>
            <a:ext cx="18719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6AF0A3A-1608-490D-08C2-258960970349}"/>
              </a:ext>
            </a:extLst>
          </p:cNvPr>
          <p:cNvCxnSpPr>
            <a:cxnSpLocks/>
          </p:cNvCxnSpPr>
          <p:nvPr/>
        </p:nvCxnSpPr>
        <p:spPr>
          <a:xfrm>
            <a:off x="5414418" y="10686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CAB45C4-8140-1340-8FBF-1D66173DAA49}"/>
              </a:ext>
            </a:extLst>
          </p:cNvPr>
          <p:cNvCxnSpPr>
            <a:cxnSpLocks/>
          </p:cNvCxnSpPr>
          <p:nvPr/>
        </p:nvCxnSpPr>
        <p:spPr>
          <a:xfrm>
            <a:off x="7266653" y="10686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95A617C-E473-B6C0-FC37-EDE267B43543}"/>
              </a:ext>
            </a:extLst>
          </p:cNvPr>
          <p:cNvCxnSpPr>
            <a:cxnSpLocks/>
          </p:cNvCxnSpPr>
          <p:nvPr/>
        </p:nvCxnSpPr>
        <p:spPr>
          <a:xfrm>
            <a:off x="1483227" y="1077188"/>
            <a:ext cx="2415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6D695A2-BB16-1C07-2B02-39A4AC5B54C8}"/>
              </a:ext>
            </a:extLst>
          </p:cNvPr>
          <p:cNvCxnSpPr>
            <a:cxnSpLocks/>
          </p:cNvCxnSpPr>
          <p:nvPr/>
        </p:nvCxnSpPr>
        <p:spPr>
          <a:xfrm>
            <a:off x="1493288" y="1077188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35AA28D-3CDA-78D1-965D-A1A6501F5B40}"/>
              </a:ext>
            </a:extLst>
          </p:cNvPr>
          <p:cNvSpPr txBox="1"/>
          <p:nvPr/>
        </p:nvSpPr>
        <p:spPr>
          <a:xfrm>
            <a:off x="4783391" y="1220032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双八字绳结构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1853054-8A4A-FFA1-FC89-80FAF307038A}"/>
              </a:ext>
            </a:extLst>
          </p:cNvPr>
          <p:cNvSpPr txBox="1"/>
          <p:nvPr/>
        </p:nvSpPr>
        <p:spPr>
          <a:xfrm>
            <a:off x="6606981" y="1218425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手腕结构组装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4869FFE-CB3A-ED96-AE36-04442214CE8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9799149" y="926892"/>
            <a:ext cx="6171" cy="282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DF47D6D-CC08-879E-F9EA-9F0478AEAA9D}"/>
              </a:ext>
            </a:extLst>
          </p:cNvPr>
          <p:cNvSpPr txBox="1"/>
          <p:nvPr/>
        </p:nvSpPr>
        <p:spPr>
          <a:xfrm>
            <a:off x="8994841" y="1209165"/>
            <a:ext cx="162095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小臂驱动模块分配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FBD0AA7-5C31-918C-C9AA-626E099019B5}"/>
              </a:ext>
            </a:extLst>
          </p:cNvPr>
          <p:cNvSpPr txBox="1"/>
          <p:nvPr/>
        </p:nvSpPr>
        <p:spPr>
          <a:xfrm>
            <a:off x="1630045" y="2246984"/>
            <a:ext cx="24929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敏感元件的设计与制备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00C8014-6C01-68DC-2B8C-0CFADFB99B0A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 flipV="1">
            <a:off x="4123035" y="2429604"/>
            <a:ext cx="1307991" cy="20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17F542A-0412-D30B-1A17-20A06048009D}"/>
              </a:ext>
            </a:extLst>
          </p:cNvPr>
          <p:cNvSpPr txBox="1"/>
          <p:nvPr/>
        </p:nvSpPr>
        <p:spPr>
          <a:xfrm>
            <a:off x="5431026" y="2244938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柔性皮肤制作方案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150D019D-9629-D48B-AC71-4AEB08F182F9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>
            <a:off x="7462351" y="2429604"/>
            <a:ext cx="132113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AE22E08-CC65-FF24-1442-200AC3CE5B69}"/>
              </a:ext>
            </a:extLst>
          </p:cNvPr>
          <p:cNvSpPr txBox="1"/>
          <p:nvPr/>
        </p:nvSpPr>
        <p:spPr>
          <a:xfrm>
            <a:off x="8783486" y="2244938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触觉信号质量测试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E14EB4A-46C6-5EDC-07E6-52253D40522F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876540" y="2616316"/>
            <a:ext cx="371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5D6B7D2-584D-8D51-6FA4-A5376F66C45E}"/>
              </a:ext>
            </a:extLst>
          </p:cNvPr>
          <p:cNvCxnSpPr>
            <a:cxnSpLocks/>
          </p:cNvCxnSpPr>
          <p:nvPr/>
        </p:nvCxnSpPr>
        <p:spPr>
          <a:xfrm>
            <a:off x="3879249" y="2764566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8A853B0-48C1-5DDA-8FCF-301FFEEBE031}"/>
              </a:ext>
            </a:extLst>
          </p:cNvPr>
          <p:cNvSpPr txBox="1"/>
          <p:nvPr/>
        </p:nvSpPr>
        <p:spPr>
          <a:xfrm>
            <a:off x="953277" y="2917060"/>
            <a:ext cx="180049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应变片静态力传感器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B0511DA-7256-168E-BD2C-73945001D053}"/>
              </a:ext>
            </a:extLst>
          </p:cNvPr>
          <p:cNvSpPr txBox="1"/>
          <p:nvPr/>
        </p:nvSpPr>
        <p:spPr>
          <a:xfrm>
            <a:off x="3000107" y="2917060"/>
            <a:ext cx="1680268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PVDF</a:t>
            </a:r>
            <a:r>
              <a:rPr lang="zh-CN" altLang="en-US" sz="1400"/>
              <a:t>动态力传感器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34F2566-CF01-39C8-F6BE-75EEE9241CA6}"/>
              </a:ext>
            </a:extLst>
          </p:cNvPr>
          <p:cNvCxnSpPr>
            <a:cxnSpLocks/>
          </p:cNvCxnSpPr>
          <p:nvPr/>
        </p:nvCxnSpPr>
        <p:spPr>
          <a:xfrm flipV="1">
            <a:off x="5566200" y="2749512"/>
            <a:ext cx="1836841" cy="1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C15A918-089C-6B45-704C-1FE0468D6E42}"/>
              </a:ext>
            </a:extLst>
          </p:cNvPr>
          <p:cNvCxnSpPr>
            <a:cxnSpLocks/>
          </p:cNvCxnSpPr>
          <p:nvPr/>
        </p:nvCxnSpPr>
        <p:spPr>
          <a:xfrm>
            <a:off x="7393653" y="2756066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9A419DF-4D02-EDD7-577E-616455054DC5}"/>
              </a:ext>
            </a:extLst>
          </p:cNvPr>
          <p:cNvCxnSpPr>
            <a:cxnSpLocks/>
          </p:cNvCxnSpPr>
          <p:nvPr/>
        </p:nvCxnSpPr>
        <p:spPr>
          <a:xfrm>
            <a:off x="1845056" y="2757217"/>
            <a:ext cx="20435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9FCD464F-B3C5-24B0-FE08-AB8422E181DA}"/>
              </a:ext>
            </a:extLst>
          </p:cNvPr>
          <p:cNvCxnSpPr>
            <a:cxnSpLocks/>
          </p:cNvCxnSpPr>
          <p:nvPr/>
        </p:nvCxnSpPr>
        <p:spPr>
          <a:xfrm>
            <a:off x="1853524" y="2763532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AFDE6A5-97DA-6FDA-433F-756EF1A9E219}"/>
              </a:ext>
            </a:extLst>
          </p:cNvPr>
          <p:cNvSpPr txBox="1"/>
          <p:nvPr/>
        </p:nvSpPr>
        <p:spPr>
          <a:xfrm>
            <a:off x="4783391" y="2907410"/>
            <a:ext cx="162095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浇筑工艺制作皮肤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1CB3ADE-30B7-19F3-CD4A-0DD5A1C0FF27}"/>
              </a:ext>
            </a:extLst>
          </p:cNvPr>
          <p:cNvSpPr txBox="1"/>
          <p:nvPr/>
        </p:nvSpPr>
        <p:spPr>
          <a:xfrm>
            <a:off x="6606981" y="2905803"/>
            <a:ext cx="162095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固化硅胶制作皮肤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B677D1E-863F-AD89-6890-8AA78E27E585}"/>
              </a:ext>
            </a:extLst>
          </p:cNvPr>
          <p:cNvCxnSpPr>
            <a:cxnSpLocks/>
          </p:cNvCxnSpPr>
          <p:nvPr/>
        </p:nvCxnSpPr>
        <p:spPr>
          <a:xfrm>
            <a:off x="6465313" y="2615802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D395AB4-8B61-E3A9-E99C-9BFF6B705A72}"/>
              </a:ext>
            </a:extLst>
          </p:cNvPr>
          <p:cNvCxnSpPr>
            <a:cxnSpLocks/>
          </p:cNvCxnSpPr>
          <p:nvPr/>
        </p:nvCxnSpPr>
        <p:spPr>
          <a:xfrm>
            <a:off x="5577845" y="2754041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C23B6E17-962C-A07B-5F9A-B827F906E04B}"/>
              </a:ext>
            </a:extLst>
          </p:cNvPr>
          <p:cNvCxnSpPr>
            <a:cxnSpLocks/>
          </p:cNvCxnSpPr>
          <p:nvPr/>
        </p:nvCxnSpPr>
        <p:spPr>
          <a:xfrm>
            <a:off x="9814872" y="2604680"/>
            <a:ext cx="371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B197D325-AE92-8717-534D-763BA6A6746C}"/>
              </a:ext>
            </a:extLst>
          </p:cNvPr>
          <p:cNvCxnSpPr>
            <a:cxnSpLocks/>
          </p:cNvCxnSpPr>
          <p:nvPr/>
        </p:nvCxnSpPr>
        <p:spPr>
          <a:xfrm>
            <a:off x="10572042" y="2752930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4AE0DCA-C58B-465C-7874-A4EE86286783}"/>
              </a:ext>
            </a:extLst>
          </p:cNvPr>
          <p:cNvSpPr txBox="1"/>
          <p:nvPr/>
        </p:nvSpPr>
        <p:spPr>
          <a:xfrm>
            <a:off x="8312752" y="2905424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应变片信号测试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D7A124D-7F5F-D6F1-6357-29F416FA026D}"/>
              </a:ext>
            </a:extLst>
          </p:cNvPr>
          <p:cNvSpPr txBox="1"/>
          <p:nvPr/>
        </p:nvSpPr>
        <p:spPr>
          <a:xfrm>
            <a:off x="9896104" y="2905424"/>
            <a:ext cx="1321196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PVDF</a:t>
            </a:r>
            <a:r>
              <a:rPr lang="zh-CN" altLang="en-US" sz="1400"/>
              <a:t>信号测试</a:t>
            </a: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880F1F6-2401-C100-B736-EA5758E2AF50}"/>
              </a:ext>
            </a:extLst>
          </p:cNvPr>
          <p:cNvCxnSpPr>
            <a:cxnSpLocks/>
          </p:cNvCxnSpPr>
          <p:nvPr/>
        </p:nvCxnSpPr>
        <p:spPr>
          <a:xfrm>
            <a:off x="9020458" y="2745581"/>
            <a:ext cx="1560052" cy="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C54DEA98-D14D-DEE2-762F-4C774D930FE2}"/>
              </a:ext>
            </a:extLst>
          </p:cNvPr>
          <p:cNvCxnSpPr>
            <a:cxnSpLocks/>
          </p:cNvCxnSpPr>
          <p:nvPr/>
        </p:nvCxnSpPr>
        <p:spPr>
          <a:xfrm>
            <a:off x="9028926" y="2751896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DCF9D71-FB00-E2B5-E52C-F1CCC06BEB85}"/>
              </a:ext>
            </a:extLst>
          </p:cNvPr>
          <p:cNvSpPr txBox="1"/>
          <p:nvPr/>
        </p:nvSpPr>
        <p:spPr>
          <a:xfrm>
            <a:off x="1197884" y="3955557"/>
            <a:ext cx="2262158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电机选型与控制方法</a:t>
            </a:r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671C62DE-5FE3-64CE-322D-4E42FED6BCD3}"/>
              </a:ext>
            </a:extLst>
          </p:cNvPr>
          <p:cNvCxnSpPr>
            <a:cxnSpLocks/>
            <a:stCxn id="110" idx="3"/>
            <a:endCxn id="112" idx="1"/>
          </p:cNvCxnSpPr>
          <p:nvPr/>
        </p:nvCxnSpPr>
        <p:spPr>
          <a:xfrm flipV="1">
            <a:off x="3460042" y="4138177"/>
            <a:ext cx="1456634" cy="20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80FD2C9-584D-A6B7-EFF4-9DE6EDDEB581}"/>
              </a:ext>
            </a:extLst>
          </p:cNvPr>
          <p:cNvSpPr txBox="1"/>
          <p:nvPr/>
        </p:nvSpPr>
        <p:spPr>
          <a:xfrm>
            <a:off x="4916676" y="3953511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集成控制板的选型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A7801CC2-49E1-D019-BCF1-93B8629C24EF}"/>
              </a:ext>
            </a:extLst>
          </p:cNvPr>
          <p:cNvCxnSpPr>
            <a:cxnSpLocks/>
            <a:stCxn id="112" idx="3"/>
            <a:endCxn id="114" idx="1"/>
          </p:cNvCxnSpPr>
          <p:nvPr/>
        </p:nvCxnSpPr>
        <p:spPr>
          <a:xfrm>
            <a:off x="6948001" y="4138177"/>
            <a:ext cx="183548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33C7EFD6-EA9B-CB68-9132-6D5D46154921}"/>
              </a:ext>
            </a:extLst>
          </p:cNvPr>
          <p:cNvSpPr txBox="1"/>
          <p:nvPr/>
        </p:nvSpPr>
        <p:spPr>
          <a:xfrm>
            <a:off x="8783486" y="3953511"/>
            <a:ext cx="180049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上位机调试软件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C21DAC9-E470-48B0-9F8E-4DF0F2EB027C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2328963" y="4324889"/>
            <a:ext cx="0" cy="143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FB3E21B-F177-686E-49EA-71F2598C0CA6}"/>
              </a:ext>
            </a:extLst>
          </p:cNvPr>
          <p:cNvCxnSpPr>
            <a:cxnSpLocks/>
          </p:cNvCxnSpPr>
          <p:nvPr/>
        </p:nvCxnSpPr>
        <p:spPr>
          <a:xfrm>
            <a:off x="3042844" y="4473139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594F9B5-9CB9-216D-AF25-F0066A122EAF}"/>
              </a:ext>
            </a:extLst>
          </p:cNvPr>
          <p:cNvSpPr txBox="1"/>
          <p:nvPr/>
        </p:nvSpPr>
        <p:spPr>
          <a:xfrm>
            <a:off x="1171053" y="4621910"/>
            <a:ext cx="96212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PWM</a:t>
            </a:r>
            <a:r>
              <a:rPr lang="zh-CN" altLang="en-US" sz="1400"/>
              <a:t>舵机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B05E8903-A9B9-E75F-43D4-1BE346B588EB}"/>
              </a:ext>
            </a:extLst>
          </p:cNvPr>
          <p:cNvSpPr txBox="1"/>
          <p:nvPr/>
        </p:nvSpPr>
        <p:spPr>
          <a:xfrm>
            <a:off x="2600530" y="4628003"/>
            <a:ext cx="902811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总线舵机</a:t>
            </a:r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A1A51EFC-888F-A2D5-71E5-C26CAA7198B6}"/>
              </a:ext>
            </a:extLst>
          </p:cNvPr>
          <p:cNvCxnSpPr>
            <a:cxnSpLocks/>
          </p:cNvCxnSpPr>
          <p:nvPr/>
        </p:nvCxnSpPr>
        <p:spPr>
          <a:xfrm flipV="1">
            <a:off x="4529375" y="4454734"/>
            <a:ext cx="2646455" cy="13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A953F703-4F33-460F-22DB-43589565DD68}"/>
              </a:ext>
            </a:extLst>
          </p:cNvPr>
          <p:cNvCxnSpPr>
            <a:cxnSpLocks/>
          </p:cNvCxnSpPr>
          <p:nvPr/>
        </p:nvCxnSpPr>
        <p:spPr>
          <a:xfrm>
            <a:off x="7166642" y="4461503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5F2A1E14-9128-57B9-7F22-EADC7BA757BC}"/>
              </a:ext>
            </a:extLst>
          </p:cNvPr>
          <p:cNvCxnSpPr>
            <a:cxnSpLocks/>
          </p:cNvCxnSpPr>
          <p:nvPr/>
        </p:nvCxnSpPr>
        <p:spPr>
          <a:xfrm flipV="1">
            <a:off x="1635651" y="4468368"/>
            <a:ext cx="1416284" cy="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8EF168BD-CF81-6F68-4042-E7539CE83266}"/>
              </a:ext>
            </a:extLst>
          </p:cNvPr>
          <p:cNvCxnSpPr>
            <a:cxnSpLocks/>
          </p:cNvCxnSpPr>
          <p:nvPr/>
        </p:nvCxnSpPr>
        <p:spPr>
          <a:xfrm>
            <a:off x="1645025" y="4473139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CEB7F88-EE3D-60FC-BA15-F21C22440030}"/>
              </a:ext>
            </a:extLst>
          </p:cNvPr>
          <p:cNvSpPr txBox="1"/>
          <p:nvPr/>
        </p:nvSpPr>
        <p:spPr>
          <a:xfrm>
            <a:off x="3815016" y="4615983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集成舵机驱动板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C71D77F-EBB5-5AFD-F996-B2E0336CA5E1}"/>
              </a:ext>
            </a:extLst>
          </p:cNvPr>
          <p:cNvSpPr txBox="1"/>
          <p:nvPr/>
        </p:nvSpPr>
        <p:spPr>
          <a:xfrm>
            <a:off x="5357762" y="4613997"/>
            <a:ext cx="122501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URT-1</a:t>
            </a:r>
            <a:r>
              <a:rPr lang="zh-CN" altLang="en-US" sz="1400"/>
              <a:t>控制板</a:t>
            </a:r>
          </a:p>
        </p:txBody>
      </p: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4AAC8E9A-B508-AC2C-708B-D3DD64F26D6D}"/>
              </a:ext>
            </a:extLst>
          </p:cNvPr>
          <p:cNvCxnSpPr>
            <a:cxnSpLocks/>
          </p:cNvCxnSpPr>
          <p:nvPr/>
        </p:nvCxnSpPr>
        <p:spPr>
          <a:xfrm>
            <a:off x="5934029" y="4324375"/>
            <a:ext cx="0" cy="28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3422C36-4F6B-DB5A-834A-65E843F09E95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4535726" y="4461503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D9AED7A5-CA90-F0F0-DDA6-192026D210AA}"/>
              </a:ext>
            </a:extLst>
          </p:cNvPr>
          <p:cNvCxnSpPr>
            <a:cxnSpLocks/>
          </p:cNvCxnSpPr>
          <p:nvPr/>
        </p:nvCxnSpPr>
        <p:spPr>
          <a:xfrm>
            <a:off x="9708192" y="4313253"/>
            <a:ext cx="371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8FD687EE-C7D3-121F-B62E-1984445C4A99}"/>
              </a:ext>
            </a:extLst>
          </p:cNvPr>
          <p:cNvCxnSpPr>
            <a:cxnSpLocks/>
          </p:cNvCxnSpPr>
          <p:nvPr/>
        </p:nvCxnSpPr>
        <p:spPr>
          <a:xfrm>
            <a:off x="10465362" y="4461503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64B1AC4-B9AA-08D3-5224-D0189311DDBC}"/>
              </a:ext>
            </a:extLst>
          </p:cNvPr>
          <p:cNvSpPr txBox="1"/>
          <p:nvPr/>
        </p:nvSpPr>
        <p:spPr>
          <a:xfrm>
            <a:off x="8365805" y="4613997"/>
            <a:ext cx="1111202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FD</a:t>
            </a:r>
            <a:r>
              <a:rPr lang="zh-CN" altLang="en-US" sz="1400"/>
              <a:t>调试软件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7B5EEF3B-AA79-A9AA-B9F1-84245FC332C1}"/>
              </a:ext>
            </a:extLst>
          </p:cNvPr>
          <p:cNvSpPr txBox="1"/>
          <p:nvPr/>
        </p:nvSpPr>
        <p:spPr>
          <a:xfrm>
            <a:off x="9844839" y="4613997"/>
            <a:ext cx="124104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Zide</a:t>
            </a:r>
            <a:r>
              <a:rPr lang="zh-CN" altLang="en-US" sz="1400"/>
              <a:t>编程软件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E707C32F-DA56-689F-64E3-F45307E872D0}"/>
              </a:ext>
            </a:extLst>
          </p:cNvPr>
          <p:cNvCxnSpPr>
            <a:cxnSpLocks/>
          </p:cNvCxnSpPr>
          <p:nvPr/>
        </p:nvCxnSpPr>
        <p:spPr>
          <a:xfrm>
            <a:off x="8913778" y="4454154"/>
            <a:ext cx="1560052" cy="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96CE2904-8871-A75C-FED3-6C129DAE371B}"/>
              </a:ext>
            </a:extLst>
          </p:cNvPr>
          <p:cNvCxnSpPr>
            <a:cxnSpLocks/>
          </p:cNvCxnSpPr>
          <p:nvPr/>
        </p:nvCxnSpPr>
        <p:spPr>
          <a:xfrm>
            <a:off x="8922246" y="4460469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A1CA279-370F-4A91-B46E-92694634CCC6}"/>
              </a:ext>
            </a:extLst>
          </p:cNvPr>
          <p:cNvSpPr txBox="1"/>
          <p:nvPr/>
        </p:nvSpPr>
        <p:spPr>
          <a:xfrm>
            <a:off x="6684103" y="4617139"/>
            <a:ext cx="1420582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/>
              <a:t>Arduino UNO</a:t>
            </a:r>
            <a:r>
              <a:rPr lang="zh-CN" altLang="en-US" sz="1400"/>
              <a:t>板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994E773-FEE9-EEA5-3EE8-3F5B0FCBB80A}"/>
              </a:ext>
            </a:extLst>
          </p:cNvPr>
          <p:cNvSpPr txBox="1"/>
          <p:nvPr/>
        </p:nvSpPr>
        <p:spPr>
          <a:xfrm>
            <a:off x="3014274" y="5634126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典型动作控制实验</a:t>
            </a:r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457EFFF3-5440-62C2-F5D3-74DC001ADB57}"/>
              </a:ext>
            </a:extLst>
          </p:cNvPr>
          <p:cNvCxnSpPr>
            <a:cxnSpLocks/>
          </p:cNvCxnSpPr>
          <p:nvPr/>
        </p:nvCxnSpPr>
        <p:spPr>
          <a:xfrm>
            <a:off x="1801476" y="6143815"/>
            <a:ext cx="4391362" cy="2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C882831B-02E5-2B9E-01B9-DB548B16FEB1}"/>
              </a:ext>
            </a:extLst>
          </p:cNvPr>
          <p:cNvCxnSpPr>
            <a:cxnSpLocks/>
            <a:endCxn id="155" idx="0"/>
          </p:cNvCxnSpPr>
          <p:nvPr/>
        </p:nvCxnSpPr>
        <p:spPr>
          <a:xfrm>
            <a:off x="4753977" y="6146357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40FB8B5-6D1A-13AC-5990-F87B688F9FA9}"/>
              </a:ext>
            </a:extLst>
          </p:cNvPr>
          <p:cNvSpPr txBox="1"/>
          <p:nvPr/>
        </p:nvSpPr>
        <p:spPr>
          <a:xfrm>
            <a:off x="1091217" y="6300837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比数字动作演示</a:t>
            </a:r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A37C10CC-F95D-FA88-5E5B-18AD9A952EC6}"/>
              </a:ext>
            </a:extLst>
          </p:cNvPr>
          <p:cNvCxnSpPr>
            <a:cxnSpLocks/>
          </p:cNvCxnSpPr>
          <p:nvPr/>
        </p:nvCxnSpPr>
        <p:spPr>
          <a:xfrm>
            <a:off x="4031627" y="6004990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02CE702D-47A7-CF3F-DEE9-284B005AF2F5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1811927" y="6146357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66AF61E2-BC48-8049-D2F6-0B08A72DA4C4}"/>
              </a:ext>
            </a:extLst>
          </p:cNvPr>
          <p:cNvSpPr txBox="1"/>
          <p:nvPr/>
        </p:nvSpPr>
        <p:spPr>
          <a:xfrm>
            <a:off x="4123035" y="6300837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捏取动作演示</a:t>
            </a:r>
          </a:p>
        </p:txBody>
      </p: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C97CFFAF-971C-92B0-8B15-5B2E9C2ACF1E}"/>
              </a:ext>
            </a:extLst>
          </p:cNvPr>
          <p:cNvCxnSpPr>
            <a:cxnSpLocks/>
            <a:endCxn id="161" idx="0"/>
          </p:cNvCxnSpPr>
          <p:nvPr/>
        </p:nvCxnSpPr>
        <p:spPr>
          <a:xfrm>
            <a:off x="3327836" y="6146357"/>
            <a:ext cx="1588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54F2BCE-7B8E-F896-0DCA-135C91CA0281}"/>
              </a:ext>
            </a:extLst>
          </p:cNvPr>
          <p:cNvSpPr txBox="1"/>
          <p:nvPr/>
        </p:nvSpPr>
        <p:spPr>
          <a:xfrm>
            <a:off x="2696894" y="6300837"/>
            <a:ext cx="126505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/>
              <a:t>抓握动作演示</a:t>
            </a:r>
          </a:p>
        </p:txBody>
      </p: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B2DD66E6-47F1-64BF-184B-3CED614951DB}"/>
              </a:ext>
            </a:extLst>
          </p:cNvPr>
          <p:cNvCxnSpPr>
            <a:cxnSpLocks/>
            <a:endCxn id="163" idx="0"/>
          </p:cNvCxnSpPr>
          <p:nvPr/>
        </p:nvCxnSpPr>
        <p:spPr>
          <a:xfrm>
            <a:off x="6183294" y="6146357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348B9A6-648A-177F-AAD2-F6A6406F3736}"/>
              </a:ext>
            </a:extLst>
          </p:cNvPr>
          <p:cNvSpPr txBox="1"/>
          <p:nvPr/>
        </p:nvSpPr>
        <p:spPr>
          <a:xfrm>
            <a:off x="5552352" y="6300837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转腕动作演示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0F681FEC-E6DC-0B5F-5E5F-99CDEA755FCE}"/>
              </a:ext>
            </a:extLst>
          </p:cNvPr>
          <p:cNvSpPr txBox="1"/>
          <p:nvPr/>
        </p:nvSpPr>
        <p:spPr>
          <a:xfrm>
            <a:off x="8027663" y="5629770"/>
            <a:ext cx="20313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触觉信号测试实验</a:t>
            </a:r>
          </a:p>
        </p:txBody>
      </p: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3E816F39-F8B6-8353-1DC6-DAB26494B309}"/>
              </a:ext>
            </a:extLst>
          </p:cNvPr>
          <p:cNvCxnSpPr>
            <a:cxnSpLocks/>
          </p:cNvCxnSpPr>
          <p:nvPr/>
        </p:nvCxnSpPr>
        <p:spPr>
          <a:xfrm>
            <a:off x="7631044" y="6143095"/>
            <a:ext cx="2816666" cy="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3C2C6CF4-A0AE-C847-FA08-BCCAE2FC20D1}"/>
              </a:ext>
            </a:extLst>
          </p:cNvPr>
          <p:cNvCxnSpPr>
            <a:cxnSpLocks/>
          </p:cNvCxnSpPr>
          <p:nvPr/>
        </p:nvCxnSpPr>
        <p:spPr>
          <a:xfrm>
            <a:off x="10441031" y="6141310"/>
            <a:ext cx="0" cy="14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F330FB45-063B-246B-CB9C-19E4C543544C}"/>
              </a:ext>
            </a:extLst>
          </p:cNvPr>
          <p:cNvCxnSpPr>
            <a:cxnSpLocks/>
          </p:cNvCxnSpPr>
          <p:nvPr/>
        </p:nvCxnSpPr>
        <p:spPr>
          <a:xfrm>
            <a:off x="9035698" y="6009262"/>
            <a:ext cx="0" cy="28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7D1F7CD0-E4CD-87D6-EAA4-C9948341A98B}"/>
              </a:ext>
            </a:extLst>
          </p:cNvPr>
          <p:cNvCxnSpPr>
            <a:cxnSpLocks/>
          </p:cNvCxnSpPr>
          <p:nvPr/>
        </p:nvCxnSpPr>
        <p:spPr>
          <a:xfrm>
            <a:off x="7637395" y="6136230"/>
            <a:ext cx="0" cy="154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EA362095-DD57-1EAB-2679-8536BCDFF471}"/>
              </a:ext>
            </a:extLst>
          </p:cNvPr>
          <p:cNvSpPr txBox="1"/>
          <p:nvPr/>
        </p:nvSpPr>
        <p:spPr>
          <a:xfrm>
            <a:off x="7006453" y="6297479"/>
            <a:ext cx="128913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抓握动作设计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6BA559B4-59CF-6E93-578D-99CA3C55D21A}"/>
              </a:ext>
            </a:extLst>
          </p:cNvPr>
          <p:cNvSpPr txBox="1"/>
          <p:nvPr/>
        </p:nvSpPr>
        <p:spPr>
          <a:xfrm>
            <a:off x="8396446" y="6298306"/>
            <a:ext cx="126188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信号处理电路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EACB9206-5CC1-875E-7AB0-16438CCBB48D}"/>
              </a:ext>
            </a:extLst>
          </p:cNvPr>
          <p:cNvSpPr txBox="1"/>
          <p:nvPr/>
        </p:nvSpPr>
        <p:spPr>
          <a:xfrm>
            <a:off x="9728512" y="6295526"/>
            <a:ext cx="1441420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/>
              <a:t>信号可视化分析</a:t>
            </a:r>
          </a:p>
        </p:txBody>
      </p:sp>
      <p:sp>
        <p:nvSpPr>
          <p:cNvPr id="177" name="箭头: 左弧形 176">
            <a:extLst>
              <a:ext uri="{FF2B5EF4-FFF2-40B4-BE49-F238E27FC236}">
                <a16:creationId xmlns:a16="http://schemas.microsoft.com/office/drawing/2014/main" id="{321DCDA3-BBB6-E8B1-282B-9FD11BF95596}"/>
              </a:ext>
            </a:extLst>
          </p:cNvPr>
          <p:cNvSpPr/>
          <p:nvPr/>
        </p:nvSpPr>
        <p:spPr>
          <a:xfrm flipH="1">
            <a:off x="11430588" y="2811807"/>
            <a:ext cx="540000" cy="1212666"/>
          </a:xfrm>
          <a:prstGeom prst="curvedRightArrow">
            <a:avLst/>
          </a:prstGeom>
          <a:solidFill>
            <a:srgbClr val="FFFF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8" name="箭头: 左弧形 177">
            <a:extLst>
              <a:ext uri="{FF2B5EF4-FFF2-40B4-BE49-F238E27FC236}">
                <a16:creationId xmlns:a16="http://schemas.microsoft.com/office/drawing/2014/main" id="{CFC49BE2-642C-3F1F-34DA-F8CA78204232}"/>
              </a:ext>
            </a:extLst>
          </p:cNvPr>
          <p:cNvSpPr/>
          <p:nvPr/>
        </p:nvSpPr>
        <p:spPr>
          <a:xfrm>
            <a:off x="167483" y="1156436"/>
            <a:ext cx="540000" cy="121266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0" name="箭头: 左弧形 179">
            <a:extLst>
              <a:ext uri="{FF2B5EF4-FFF2-40B4-BE49-F238E27FC236}">
                <a16:creationId xmlns:a16="http://schemas.microsoft.com/office/drawing/2014/main" id="{6120BC8E-F6C3-B508-6B1A-1163274ED7C0}"/>
              </a:ext>
            </a:extLst>
          </p:cNvPr>
          <p:cNvSpPr/>
          <p:nvPr/>
        </p:nvSpPr>
        <p:spPr>
          <a:xfrm>
            <a:off x="167483" y="4502642"/>
            <a:ext cx="540000" cy="1212666"/>
          </a:xfrm>
          <a:prstGeom prst="curved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E650E5-5471-5A13-07E0-92F37B965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5"/>
          <a:stretch/>
        </p:blipFill>
        <p:spPr bwMode="auto">
          <a:xfrm>
            <a:off x="0" y="1970766"/>
            <a:ext cx="5760000" cy="2737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64F5B6-C9FB-2EA1-1119-138BC99E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00" y="2149504"/>
            <a:ext cx="5760000" cy="25589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AC6F82-9E62-1D56-6923-CE909493574E}"/>
              </a:ext>
            </a:extLst>
          </p:cNvPr>
          <p:cNvSpPr txBox="1"/>
          <p:nvPr/>
        </p:nvSpPr>
        <p:spPr>
          <a:xfrm>
            <a:off x="1292141" y="4889627"/>
            <a:ext cx="3175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）人体手指结构解剖图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AB1C28-C63C-4175-40A9-59F82A79143E}"/>
              </a:ext>
            </a:extLst>
          </p:cNvPr>
          <p:cNvSpPr txBox="1"/>
          <p:nvPr/>
        </p:nvSpPr>
        <p:spPr>
          <a:xfrm>
            <a:off x="7620401" y="4889627"/>
            <a:ext cx="338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）腱绳灵巧手手指结构图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23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AI 生成的内容可能不正确。">
            <a:extLst>
              <a:ext uri="{FF2B5EF4-FFF2-40B4-BE49-F238E27FC236}">
                <a16:creationId xmlns:a16="http://schemas.microsoft.com/office/drawing/2014/main" id="{17E8AA30-AD44-C1EF-57F0-6EEAD288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488"/>
            <a:ext cx="12192000" cy="5965024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69D124-9CBD-1733-3053-19CDD283B4A1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815718" y="4089968"/>
            <a:ext cx="414499" cy="680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A74ADF7-08D7-BA19-E8DB-D6BC0B4D35E8}"/>
              </a:ext>
            </a:extLst>
          </p:cNvPr>
          <p:cNvSpPr txBox="1"/>
          <p:nvPr/>
        </p:nvSpPr>
        <p:spPr>
          <a:xfrm>
            <a:off x="2188042" y="3920691"/>
            <a:ext cx="62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指尖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3DD2925-1FBE-1897-0761-34B6FA81FAE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585824" y="3651063"/>
            <a:ext cx="429798" cy="660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EFA969-5194-7608-7562-140CB6741D8C}"/>
              </a:ext>
            </a:extLst>
          </p:cNvPr>
          <p:cNvSpPr txBox="1"/>
          <p:nvPr/>
        </p:nvSpPr>
        <p:spPr>
          <a:xfrm>
            <a:off x="2984499" y="3481786"/>
            <a:ext cx="601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指腹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F4200A5-0227-BED8-E2B1-895221E96DD2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4669914" y="3033626"/>
            <a:ext cx="318406" cy="488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2608E-738C-357F-1BDC-36BE3ACCC686}"/>
              </a:ext>
            </a:extLst>
          </p:cNvPr>
          <p:cNvSpPr txBox="1"/>
          <p:nvPr/>
        </p:nvSpPr>
        <p:spPr>
          <a:xfrm>
            <a:off x="4064000" y="2864349"/>
            <a:ext cx="605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指根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84EA2DE-293D-B9AC-5BAC-50C423D4387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14245" y="2300376"/>
            <a:ext cx="288211" cy="566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E9E26D-1884-4901-928A-5F5DE5AADC70}"/>
              </a:ext>
            </a:extLst>
          </p:cNvPr>
          <p:cNvSpPr txBox="1"/>
          <p:nvPr/>
        </p:nvSpPr>
        <p:spPr>
          <a:xfrm>
            <a:off x="5516023" y="2131099"/>
            <a:ext cx="59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掌骨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465BED5-0FB6-CD26-00A1-44DD9F27D265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6657368" y="1927915"/>
            <a:ext cx="387607" cy="566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3093F70-A357-FCD0-3667-7DA6A19D5FF6}"/>
              </a:ext>
            </a:extLst>
          </p:cNvPr>
          <p:cNvSpPr txBox="1"/>
          <p:nvPr/>
        </p:nvSpPr>
        <p:spPr>
          <a:xfrm>
            <a:off x="6059146" y="1758638"/>
            <a:ext cx="598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舵机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5D2A0D2-3D36-4B37-D3C6-DB24910A4F10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6657368" y="1927915"/>
            <a:ext cx="886432" cy="109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10D65C9-FB60-143A-A58B-9CCC44D58E48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4000323" y="4832586"/>
            <a:ext cx="1257418" cy="159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82E1B7-78BD-5467-E035-7BF881886FDC}"/>
              </a:ext>
            </a:extLst>
          </p:cNvPr>
          <p:cNvSpPr txBox="1"/>
          <p:nvPr/>
        </p:nvSpPr>
        <p:spPr>
          <a:xfrm>
            <a:off x="4957233" y="4992077"/>
            <a:ext cx="601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轴承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BC63090-D38F-1DB8-6851-F38FD6B6D31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4760490" y="4311998"/>
            <a:ext cx="497251" cy="680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9A42C04-C94F-A5D5-1FD7-419C2B8C759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5257741" y="3784278"/>
            <a:ext cx="838259" cy="1207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FEB3EC4-D0DF-BD45-5F03-D0CCE89616B9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5257741" y="3179658"/>
            <a:ext cx="729250" cy="1812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3FE1DF5-E94E-EE31-4950-B97722B8EE5C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7384774" y="3573189"/>
            <a:ext cx="672106" cy="74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2AA1726-0DC8-1B2F-67A1-B52ECF5551C1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8056880" y="3100146"/>
            <a:ext cx="29625" cy="547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BED9B4C8-585E-DE53-2841-45494782E572}"/>
              </a:ext>
            </a:extLst>
          </p:cNvPr>
          <p:cNvSpPr txBox="1"/>
          <p:nvPr/>
        </p:nvSpPr>
        <p:spPr>
          <a:xfrm>
            <a:off x="8056880" y="3478714"/>
            <a:ext cx="100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舵机转盘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86E6FA-A36F-0965-A41D-213D81FA705B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516023" y="2580454"/>
            <a:ext cx="406223" cy="517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5420FAD-0193-B2BF-4D6C-786E93970179}"/>
              </a:ext>
            </a:extLst>
          </p:cNvPr>
          <p:cNvSpPr txBox="1"/>
          <p:nvPr/>
        </p:nvSpPr>
        <p:spPr>
          <a:xfrm>
            <a:off x="4292600" y="2411177"/>
            <a:ext cx="122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底部万向节</a:t>
            </a:r>
          </a:p>
        </p:txBody>
      </p:sp>
    </p:spTree>
    <p:extLst>
      <p:ext uri="{BB962C8B-B14F-4D97-AF65-F5344CB8AC3E}">
        <p14:creationId xmlns:p14="http://schemas.microsoft.com/office/powerpoint/2010/main" val="369169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35E200-D19F-4408-8B79-75D6F33B9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t="10286" r="7670" b="5014"/>
          <a:stretch/>
        </p:blipFill>
        <p:spPr bwMode="auto">
          <a:xfrm>
            <a:off x="4215920" y="0"/>
            <a:ext cx="3760156" cy="3011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4199ABF4-A9B9-919A-B8CC-41D3064DE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8" b="30978"/>
          <a:stretch/>
        </p:blipFill>
        <p:spPr>
          <a:xfrm>
            <a:off x="2091169" y="3135732"/>
            <a:ext cx="8009659" cy="139837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ED66925-FB27-575A-D9B9-6B1E1439520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237382" y="3958259"/>
            <a:ext cx="127883" cy="321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F7A3C1D-9ED2-8C22-882B-1BEE1C5B330C}"/>
              </a:ext>
            </a:extLst>
          </p:cNvPr>
          <p:cNvSpPr txBox="1"/>
          <p:nvPr/>
        </p:nvSpPr>
        <p:spPr>
          <a:xfrm>
            <a:off x="4365265" y="4110385"/>
            <a:ext cx="139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八字绳结构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017068-FD0E-588B-B473-8F47627F59D2}"/>
              </a:ext>
            </a:extLst>
          </p:cNvPr>
          <p:cNvSpPr/>
          <p:nvPr/>
        </p:nvSpPr>
        <p:spPr>
          <a:xfrm>
            <a:off x="7171267" y="4110385"/>
            <a:ext cx="825500" cy="292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DF1827-02CB-3A60-3FCE-32A5B4EE0B86}"/>
              </a:ext>
            </a:extLst>
          </p:cNvPr>
          <p:cNvSpPr/>
          <p:nvPr/>
        </p:nvSpPr>
        <p:spPr>
          <a:xfrm>
            <a:off x="8102600" y="4148817"/>
            <a:ext cx="825500" cy="292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25DD27-9C2D-8331-454D-E13CBBC05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8" t="8606" r="32329"/>
          <a:stretch/>
        </p:blipFill>
        <p:spPr>
          <a:xfrm rot="16200000">
            <a:off x="5565254" y="2059359"/>
            <a:ext cx="1398378" cy="7298304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141E8C-A070-1C80-956B-F312AC432FB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361461" y="5361617"/>
            <a:ext cx="422782" cy="3655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DA613B-5F26-3D23-00F6-DB74A500B75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353854" y="5159001"/>
            <a:ext cx="280523" cy="53485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A26F8ABB-DFE7-0310-90ED-ABBE3D9161E9}"/>
              </a:ext>
            </a:extLst>
          </p:cNvPr>
          <p:cNvSpPr/>
          <p:nvPr/>
        </p:nvSpPr>
        <p:spPr>
          <a:xfrm>
            <a:off x="3187700" y="5058187"/>
            <a:ext cx="1049682" cy="2504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48A8326-BB6F-6179-E5A9-F605158F187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37382" y="5222096"/>
            <a:ext cx="417963" cy="47946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50117BA-E995-2F01-FAAA-D65BF62D6AC2}"/>
              </a:ext>
            </a:extLst>
          </p:cNvPr>
          <p:cNvSpPr txBox="1"/>
          <p:nvPr/>
        </p:nvSpPr>
        <p:spPr>
          <a:xfrm>
            <a:off x="3047196" y="2820398"/>
            <a:ext cx="60976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indent="266700" algn="ctr">
              <a:lnSpc>
                <a:spcPct val="150000"/>
              </a:lnSpc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手指八字绳剖面位置图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93FDC9-78DC-2F14-F575-7CBAFC8A86A8}"/>
              </a:ext>
            </a:extLst>
          </p:cNvPr>
          <p:cNvSpPr txBox="1"/>
          <p:nvPr/>
        </p:nvSpPr>
        <p:spPr>
          <a:xfrm>
            <a:off x="3047196" y="4484953"/>
            <a:ext cx="60976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）手指八字绳结构图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E85D12-86AF-25A6-D14A-368DEAAF07D8}"/>
              </a:ext>
            </a:extLst>
          </p:cNvPr>
          <p:cNvSpPr txBox="1"/>
          <p:nvPr/>
        </p:nvSpPr>
        <p:spPr>
          <a:xfrm>
            <a:off x="3047196" y="6326450"/>
            <a:ext cx="6097604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）手指八字绳固定位置图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2C2904-DF4A-4F40-98C1-97D463BEE337}"/>
              </a:ext>
            </a:extLst>
          </p:cNvPr>
          <p:cNvSpPr txBox="1"/>
          <p:nvPr/>
        </p:nvSpPr>
        <p:spPr>
          <a:xfrm>
            <a:off x="3103048" y="5023063"/>
            <a:ext cx="136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指尖固定处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F4CF28-20FE-C33E-B590-2C52CE688A7A}"/>
              </a:ext>
            </a:extLst>
          </p:cNvPr>
          <p:cNvSpPr/>
          <p:nvPr/>
        </p:nvSpPr>
        <p:spPr>
          <a:xfrm>
            <a:off x="4734560" y="5094201"/>
            <a:ext cx="637156" cy="2370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AF7D2-9786-0F2B-2467-4506A1E1AC1C}"/>
              </a:ext>
            </a:extLst>
          </p:cNvPr>
          <p:cNvSpPr txBox="1"/>
          <p:nvPr/>
        </p:nvSpPr>
        <p:spPr>
          <a:xfrm>
            <a:off x="4655345" y="5052819"/>
            <a:ext cx="79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八字绳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854CE6-C9F1-E817-64DE-2EDE752867D6}"/>
              </a:ext>
            </a:extLst>
          </p:cNvPr>
          <p:cNvSpPr/>
          <p:nvPr/>
        </p:nvSpPr>
        <p:spPr>
          <a:xfrm>
            <a:off x="6692900" y="5035450"/>
            <a:ext cx="1069975" cy="25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5BBF8E-6FC2-00C4-D797-18EE257A13F0}"/>
              </a:ext>
            </a:extLst>
          </p:cNvPr>
          <p:cNvSpPr txBox="1"/>
          <p:nvPr/>
        </p:nvSpPr>
        <p:spPr>
          <a:xfrm>
            <a:off x="6634377" y="4989724"/>
            <a:ext cx="1217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指根固定处</a:t>
            </a:r>
          </a:p>
        </p:txBody>
      </p:sp>
    </p:spTree>
    <p:extLst>
      <p:ext uri="{BB962C8B-B14F-4D97-AF65-F5344CB8AC3E}">
        <p14:creationId xmlns:p14="http://schemas.microsoft.com/office/powerpoint/2010/main" val="64734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096448-9C63-7C39-1D2A-67F8E1A6A7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0" t="6580" r="34716" b="5943"/>
          <a:stretch/>
        </p:blipFill>
        <p:spPr bwMode="auto">
          <a:xfrm>
            <a:off x="1381539" y="178902"/>
            <a:ext cx="4714461" cy="61628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6C2826-F535-32F0-0F4B-FB6B0AF2E1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2" t="6238" r="35761" b="6084"/>
          <a:stretch/>
        </p:blipFill>
        <p:spPr bwMode="auto">
          <a:xfrm>
            <a:off x="6096000" y="178902"/>
            <a:ext cx="3818217" cy="61628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96BBD5-972A-1D40-5DFA-8E19C11025DC}"/>
              </a:ext>
            </a:extLst>
          </p:cNvPr>
          <p:cNvSpPr txBox="1"/>
          <p:nvPr/>
        </p:nvSpPr>
        <p:spPr>
          <a:xfrm>
            <a:off x="3047172" y="6444732"/>
            <a:ext cx="2379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）手指弯曲动作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992C46-EAE4-FE0D-76A8-A7BBEFF915EC}"/>
              </a:ext>
            </a:extLst>
          </p:cNvPr>
          <p:cNvSpPr txBox="1"/>
          <p:nvPr/>
        </p:nvSpPr>
        <p:spPr>
          <a:xfrm>
            <a:off x="6765237" y="6444732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）手指摆动动作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箭头: 左弧形 3">
            <a:extLst>
              <a:ext uri="{FF2B5EF4-FFF2-40B4-BE49-F238E27FC236}">
                <a16:creationId xmlns:a16="http://schemas.microsoft.com/office/drawing/2014/main" id="{6F837A93-948E-4E56-D1CE-DD2CDDDCE46A}"/>
              </a:ext>
            </a:extLst>
          </p:cNvPr>
          <p:cNvSpPr/>
          <p:nvPr/>
        </p:nvSpPr>
        <p:spPr>
          <a:xfrm rot="2416232">
            <a:off x="2374198" y="541687"/>
            <a:ext cx="731520" cy="1582212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左弧形 6">
            <a:extLst>
              <a:ext uri="{FF2B5EF4-FFF2-40B4-BE49-F238E27FC236}">
                <a16:creationId xmlns:a16="http://schemas.microsoft.com/office/drawing/2014/main" id="{0314EB0A-F817-A29E-54A8-D41F5A885DA1}"/>
              </a:ext>
            </a:extLst>
          </p:cNvPr>
          <p:cNvSpPr/>
          <p:nvPr/>
        </p:nvSpPr>
        <p:spPr>
          <a:xfrm rot="5400000">
            <a:off x="7412555" y="541687"/>
            <a:ext cx="731520" cy="1582212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9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747</Words>
  <Application>Microsoft Office PowerPoint</Application>
  <PresentationFormat>宽屏</PresentationFormat>
  <Paragraphs>139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 slady</dc:creator>
  <cp:lastModifiedBy>chen slady</cp:lastModifiedBy>
  <cp:revision>12</cp:revision>
  <dcterms:created xsi:type="dcterms:W3CDTF">2025-05-14T09:12:29Z</dcterms:created>
  <dcterms:modified xsi:type="dcterms:W3CDTF">2025-05-21T17:01:23Z</dcterms:modified>
</cp:coreProperties>
</file>